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4" r:id="rId6"/>
    <p:sldId id="260" r:id="rId7"/>
    <p:sldId id="261" r:id="rId8"/>
    <p:sldId id="262" r:id="rId9"/>
    <p:sldId id="263" r:id="rId10"/>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9959"/>
    <a:srgbClr val="BDB083"/>
    <a:srgbClr val="042E27"/>
    <a:srgbClr val="00332E"/>
    <a:srgbClr val="E3E9ED"/>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234" y="288"/>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z Fernando Costa Calmon de Araujo Goes" userId="54915e64-f446-499e-96a3-bdabbf128aff" providerId="ADAL" clId="{1658816A-D336-438E-BF55-B87E67D014AF}"/>
    <pc:docChg chg="modSld">
      <pc:chgData name="Luiz Fernando Costa Calmon de Araujo Goes" userId="54915e64-f446-499e-96a3-bdabbf128aff" providerId="ADAL" clId="{1658816A-D336-438E-BF55-B87E67D014AF}" dt="2025-02-19T18:08:55.840" v="23" actId="120"/>
      <pc:docMkLst>
        <pc:docMk/>
      </pc:docMkLst>
      <pc:sldChg chg="modSp mod">
        <pc:chgData name="Luiz Fernando Costa Calmon de Araujo Goes" userId="54915e64-f446-499e-96a3-bdabbf128aff" providerId="ADAL" clId="{1658816A-D336-438E-BF55-B87E67D014AF}" dt="2025-02-19T18:06:11.662" v="3" actId="20577"/>
        <pc:sldMkLst>
          <pc:docMk/>
          <pc:sldMk cId="0" sldId="258"/>
        </pc:sldMkLst>
        <pc:spChg chg="mod">
          <ac:chgData name="Luiz Fernando Costa Calmon de Araujo Goes" userId="54915e64-f446-499e-96a3-bdabbf128aff" providerId="ADAL" clId="{1658816A-D336-438E-BF55-B87E67D014AF}" dt="2025-02-19T18:05:30.404" v="2" actId="20577"/>
          <ac:spMkLst>
            <pc:docMk/>
            <pc:sldMk cId="0" sldId="258"/>
            <ac:spMk id="2" creationId="{00000000-0000-0000-0000-000000000000}"/>
          </ac:spMkLst>
        </pc:spChg>
        <pc:spChg chg="mod">
          <ac:chgData name="Luiz Fernando Costa Calmon de Araujo Goes" userId="54915e64-f446-499e-96a3-bdabbf128aff" providerId="ADAL" clId="{1658816A-D336-438E-BF55-B87E67D014AF}" dt="2025-02-19T18:06:11.662" v="3" actId="20577"/>
          <ac:spMkLst>
            <pc:docMk/>
            <pc:sldMk cId="0" sldId="258"/>
            <ac:spMk id="7" creationId="{271FDC6D-81F0-E46F-E4B5-BF5CE5071851}"/>
          </ac:spMkLst>
        </pc:spChg>
      </pc:sldChg>
      <pc:sldChg chg="modSp mod">
        <pc:chgData name="Luiz Fernando Costa Calmon de Araujo Goes" userId="54915e64-f446-499e-96a3-bdabbf128aff" providerId="ADAL" clId="{1658816A-D336-438E-BF55-B87E67D014AF}" dt="2025-02-19T18:06:56.963" v="7" actId="20577"/>
        <pc:sldMkLst>
          <pc:docMk/>
          <pc:sldMk cId="0" sldId="259"/>
        </pc:sldMkLst>
        <pc:spChg chg="mod">
          <ac:chgData name="Luiz Fernando Costa Calmon de Araujo Goes" userId="54915e64-f446-499e-96a3-bdabbf128aff" providerId="ADAL" clId="{1658816A-D336-438E-BF55-B87E67D014AF}" dt="2025-02-19T18:06:46.746" v="6" actId="114"/>
          <ac:spMkLst>
            <pc:docMk/>
            <pc:sldMk cId="0" sldId="259"/>
            <ac:spMk id="3" creationId="{00000000-0000-0000-0000-000000000000}"/>
          </ac:spMkLst>
        </pc:spChg>
        <pc:spChg chg="mod">
          <ac:chgData name="Luiz Fernando Costa Calmon de Araujo Goes" userId="54915e64-f446-499e-96a3-bdabbf128aff" providerId="ADAL" clId="{1658816A-D336-438E-BF55-B87E67D014AF}" dt="2025-02-19T18:06:56.963" v="7" actId="20577"/>
          <ac:spMkLst>
            <pc:docMk/>
            <pc:sldMk cId="0" sldId="259"/>
            <ac:spMk id="6" creationId="{00000000-0000-0000-0000-000000000000}"/>
          </ac:spMkLst>
        </pc:spChg>
      </pc:sldChg>
      <pc:sldChg chg="modSp mod">
        <pc:chgData name="Luiz Fernando Costa Calmon de Araujo Goes" userId="54915e64-f446-499e-96a3-bdabbf128aff" providerId="ADAL" clId="{1658816A-D336-438E-BF55-B87E67D014AF}" dt="2025-02-19T18:08:55.840" v="23" actId="120"/>
        <pc:sldMkLst>
          <pc:docMk/>
          <pc:sldMk cId="0" sldId="262"/>
        </pc:sldMkLst>
        <pc:spChg chg="mod">
          <ac:chgData name="Luiz Fernando Costa Calmon de Araujo Goes" userId="54915e64-f446-499e-96a3-bdabbf128aff" providerId="ADAL" clId="{1658816A-D336-438E-BF55-B87E67D014AF}" dt="2025-02-19T18:08:55.840" v="23" actId="120"/>
          <ac:spMkLst>
            <pc:docMk/>
            <pc:sldMk cId="0" sldId="262"/>
            <ac:spMk id="9" creationId="{00000000-0000-0000-0000-000000000000}"/>
          </ac:spMkLst>
        </pc:spChg>
      </pc:sldChg>
      <pc:sldChg chg="modSp mod">
        <pc:chgData name="Luiz Fernando Costa Calmon de Araujo Goes" userId="54915e64-f446-499e-96a3-bdabbf128aff" providerId="ADAL" clId="{1658816A-D336-438E-BF55-B87E67D014AF}" dt="2025-02-19T18:08:02.186" v="12" actId="114"/>
        <pc:sldMkLst>
          <pc:docMk/>
          <pc:sldMk cId="626420835" sldId="264"/>
        </pc:sldMkLst>
        <pc:spChg chg="mod">
          <ac:chgData name="Luiz Fernando Costa Calmon de Araujo Goes" userId="54915e64-f446-499e-96a3-bdabbf128aff" providerId="ADAL" clId="{1658816A-D336-438E-BF55-B87E67D014AF}" dt="2025-02-19T18:07:28.008" v="9" actId="114"/>
          <ac:spMkLst>
            <pc:docMk/>
            <pc:sldMk cId="626420835" sldId="264"/>
            <ac:spMk id="2" creationId="{74DF7BDA-0F6C-02B5-860A-68E3E5EA9423}"/>
          </ac:spMkLst>
        </pc:spChg>
        <pc:spChg chg="mod">
          <ac:chgData name="Luiz Fernando Costa Calmon de Araujo Goes" userId="54915e64-f446-499e-96a3-bdabbf128aff" providerId="ADAL" clId="{1658816A-D336-438E-BF55-B87E67D014AF}" dt="2025-02-19T18:08:02.186" v="12" actId="114"/>
          <ac:spMkLst>
            <pc:docMk/>
            <pc:sldMk cId="626420835" sldId="264"/>
            <ac:spMk id="3" creationId="{6C297157-88BB-BC08-6C3B-F657E41A96CE}"/>
          </ac:spMkLst>
        </pc:spChg>
        <pc:spChg chg="mod">
          <ac:chgData name="Luiz Fernando Costa Calmon de Araujo Goes" userId="54915e64-f446-499e-96a3-bdabbf128aff" providerId="ADAL" clId="{1658816A-D336-438E-BF55-B87E67D014AF}" dt="2025-02-19T18:07:46.699" v="10" actId="20577"/>
          <ac:spMkLst>
            <pc:docMk/>
            <pc:sldMk cId="626420835" sldId="264"/>
            <ac:spMk id="6" creationId="{883F43E1-11F5-241F-1E4E-C3DF63CE2B6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 Histórica</a:t>
            </a:r>
            <a:endParaRPr lang="pt-BR" sz="1000" b="1" baseline="0" dirty="0">
              <a:solidFill>
                <a:schemeClr val="tx1"/>
              </a:solidFill>
              <a:latin typeface="Poppins" panose="00000500000000000000" pitchFamily="2" charset="0"/>
              <a:cs typeface="Poppins" panose="00000500000000000000" pitchFamily="2" charset="0"/>
            </a:endParaRPr>
          </a:p>
        </c:rich>
      </c:tx>
      <c:layout>
        <c:manualLayout>
          <c:xMode val="edge"/>
          <c:yMode val="edge"/>
          <c:x val="0.37200028979595318"/>
          <c:y val="7.7371782042916629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Ibiuna Credit FIC FIM CP</c:v>
                </c:pt>
              </c:strCache>
            </c:strRef>
          </c:tx>
          <c:spPr>
            <a:ln w="28575" cap="rnd">
              <a:solidFill>
                <a:srgbClr val="042E27"/>
              </a:solidFill>
              <a:round/>
            </a:ln>
            <a:effectLst/>
          </c:spPr>
          <c:marker>
            <c:symbol val="none"/>
          </c:marker>
          <c:dLbls>
            <c:dLbl>
              <c:idx val="53"/>
              <c:layout>
                <c:manualLayout>
                  <c:x val="-6.374841695614193E-3"/>
                  <c:y val="-9.1527827286823599E-2"/>
                </c:manualLayout>
              </c:layout>
              <c:tx>
                <c:rich>
                  <a:bodyPr/>
                  <a:lstStyle/>
                  <a:p>
                    <a:r>
                      <a:rPr lang="en-US" dirty="0">
                        <a:solidFill>
                          <a:schemeClr val="bg1"/>
                        </a:solidFill>
                      </a:rPr>
                      <a:t>60,18%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D51C-4811-A784-2B1F873A11BF}"/>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E5D-4DD5-9E3C-1B613B049298}"/>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Planilha1!$A$2:$A$56</c:f>
              <c:numCache>
                <c:formatCode>mmm\-yy</c:formatCode>
                <c:ptCount val="55"/>
                <c:pt idx="1">
                  <c:v>44044</c:v>
                </c:pt>
                <c:pt idx="2">
                  <c:v>44075</c:v>
                </c:pt>
                <c:pt idx="3">
                  <c:v>44105</c:v>
                </c:pt>
                <c:pt idx="4">
                  <c:v>44136</c:v>
                </c:pt>
                <c:pt idx="5">
                  <c:v>44166</c:v>
                </c:pt>
                <c:pt idx="6">
                  <c:v>44197</c:v>
                </c:pt>
                <c:pt idx="7">
                  <c:v>44228</c:v>
                </c:pt>
                <c:pt idx="8">
                  <c:v>44256</c:v>
                </c:pt>
                <c:pt idx="9">
                  <c:v>44287</c:v>
                </c:pt>
                <c:pt idx="10">
                  <c:v>44317</c:v>
                </c:pt>
                <c:pt idx="11">
                  <c:v>44348</c:v>
                </c:pt>
                <c:pt idx="12">
                  <c:v>44378</c:v>
                </c:pt>
                <c:pt idx="13">
                  <c:v>44409</c:v>
                </c:pt>
                <c:pt idx="14">
                  <c:v>44440</c:v>
                </c:pt>
                <c:pt idx="15">
                  <c:v>44470</c:v>
                </c:pt>
                <c:pt idx="16">
                  <c:v>44501</c:v>
                </c:pt>
                <c:pt idx="17">
                  <c:v>44531</c:v>
                </c:pt>
                <c:pt idx="18">
                  <c:v>44562</c:v>
                </c:pt>
                <c:pt idx="19">
                  <c:v>44593</c:v>
                </c:pt>
                <c:pt idx="20">
                  <c:v>44621</c:v>
                </c:pt>
                <c:pt idx="21">
                  <c:v>44652</c:v>
                </c:pt>
                <c:pt idx="22">
                  <c:v>44682</c:v>
                </c:pt>
                <c:pt idx="23">
                  <c:v>44713</c:v>
                </c:pt>
                <c:pt idx="24">
                  <c:v>44743</c:v>
                </c:pt>
                <c:pt idx="25">
                  <c:v>44774</c:v>
                </c:pt>
                <c:pt idx="26">
                  <c:v>44805</c:v>
                </c:pt>
                <c:pt idx="27">
                  <c:v>44835</c:v>
                </c:pt>
                <c:pt idx="28">
                  <c:v>44866</c:v>
                </c:pt>
                <c:pt idx="29">
                  <c:v>44896</c:v>
                </c:pt>
                <c:pt idx="30">
                  <c:v>44927</c:v>
                </c:pt>
                <c:pt idx="31">
                  <c:v>44958</c:v>
                </c:pt>
                <c:pt idx="32">
                  <c:v>44986</c:v>
                </c:pt>
                <c:pt idx="33">
                  <c:v>45017</c:v>
                </c:pt>
                <c:pt idx="34">
                  <c:v>45047</c:v>
                </c:pt>
                <c:pt idx="35">
                  <c:v>45078</c:v>
                </c:pt>
                <c:pt idx="36">
                  <c:v>45108</c:v>
                </c:pt>
                <c:pt idx="37">
                  <c:v>45139</c:v>
                </c:pt>
                <c:pt idx="38">
                  <c:v>45170</c:v>
                </c:pt>
                <c:pt idx="39">
                  <c:v>45200</c:v>
                </c:pt>
                <c:pt idx="40">
                  <c:v>45231</c:v>
                </c:pt>
                <c:pt idx="41">
                  <c:v>45261</c:v>
                </c:pt>
                <c:pt idx="42">
                  <c:v>45292</c:v>
                </c:pt>
                <c:pt idx="43">
                  <c:v>45323</c:v>
                </c:pt>
                <c:pt idx="44">
                  <c:v>45352</c:v>
                </c:pt>
                <c:pt idx="45">
                  <c:v>45383</c:v>
                </c:pt>
                <c:pt idx="46">
                  <c:v>45413</c:v>
                </c:pt>
                <c:pt idx="47">
                  <c:v>45444</c:v>
                </c:pt>
                <c:pt idx="48">
                  <c:v>45474</c:v>
                </c:pt>
                <c:pt idx="49">
                  <c:v>45505</c:v>
                </c:pt>
                <c:pt idx="50">
                  <c:v>45536</c:v>
                </c:pt>
                <c:pt idx="51">
                  <c:v>45566</c:v>
                </c:pt>
                <c:pt idx="52">
                  <c:v>45597</c:v>
                </c:pt>
                <c:pt idx="53">
                  <c:v>45627</c:v>
                </c:pt>
                <c:pt idx="54">
                  <c:v>45658</c:v>
                </c:pt>
              </c:numCache>
            </c:numRef>
          </c:cat>
          <c:val>
            <c:numRef>
              <c:f>Planilha1!$B$2:$B$56</c:f>
              <c:numCache>
                <c:formatCode>General</c:formatCode>
                <c:ptCount val="55"/>
                <c:pt idx="0">
                  <c:v>100</c:v>
                </c:pt>
                <c:pt idx="1">
                  <c:v>100.1567798</c:v>
                </c:pt>
                <c:pt idx="2">
                  <c:v>100.62110119999998</c:v>
                </c:pt>
                <c:pt idx="3">
                  <c:v>100.94905889999998</c:v>
                </c:pt>
                <c:pt idx="4">
                  <c:v>101.58896279999998</c:v>
                </c:pt>
                <c:pt idx="5">
                  <c:v>102.39616239999995</c:v>
                </c:pt>
                <c:pt idx="6">
                  <c:v>103.00393389999995</c:v>
                </c:pt>
                <c:pt idx="7">
                  <c:v>103.91666909999994</c:v>
                </c:pt>
                <c:pt idx="8">
                  <c:v>104.40043399999995</c:v>
                </c:pt>
                <c:pt idx="9">
                  <c:v>104.92704539999993</c:v>
                </c:pt>
                <c:pt idx="10">
                  <c:v>105.45204259999993</c:v>
                </c:pt>
                <c:pt idx="11">
                  <c:v>106.14017549999993</c:v>
                </c:pt>
                <c:pt idx="12">
                  <c:v>106.94007229999991</c:v>
                </c:pt>
                <c:pt idx="13">
                  <c:v>107.81864799999991</c:v>
                </c:pt>
                <c:pt idx="14">
                  <c:v>108.5848646999999</c:v>
                </c:pt>
                <c:pt idx="15">
                  <c:v>109.2616028999999</c:v>
                </c:pt>
                <c:pt idx="16">
                  <c:v>109.7467751999999</c:v>
                </c:pt>
                <c:pt idx="17">
                  <c:v>111.0004116999999</c:v>
                </c:pt>
                <c:pt idx="18">
                  <c:v>111.8078987999999</c:v>
                </c:pt>
                <c:pt idx="19">
                  <c:v>112.5857431999999</c:v>
                </c:pt>
                <c:pt idx="20">
                  <c:v>113.8142121999999</c:v>
                </c:pt>
                <c:pt idx="21">
                  <c:v>114.72365589999988</c:v>
                </c:pt>
                <c:pt idx="22">
                  <c:v>116.00061659999987</c:v>
                </c:pt>
                <c:pt idx="23">
                  <c:v>116.88457419999986</c:v>
                </c:pt>
                <c:pt idx="24">
                  <c:v>118.18648739999985</c:v>
                </c:pt>
                <c:pt idx="25">
                  <c:v>120.34533049999983</c:v>
                </c:pt>
                <c:pt idx="26">
                  <c:v>121.64805579999982</c:v>
                </c:pt>
                <c:pt idx="27">
                  <c:v>123.26013189999982</c:v>
                </c:pt>
                <c:pt idx="28">
                  <c:v>125.08015069999982</c:v>
                </c:pt>
                <c:pt idx="29">
                  <c:v>126.74097159999981</c:v>
                </c:pt>
                <c:pt idx="30">
                  <c:v>127.56106729999982</c:v>
                </c:pt>
                <c:pt idx="31">
                  <c:v>128.05839209999982</c:v>
                </c:pt>
                <c:pt idx="32">
                  <c:v>128.78734739999982</c:v>
                </c:pt>
                <c:pt idx="33">
                  <c:v>130.06029659999982</c:v>
                </c:pt>
                <c:pt idx="34">
                  <c:v>131.13845139999984</c:v>
                </c:pt>
                <c:pt idx="35">
                  <c:v>132.19913439999982</c:v>
                </c:pt>
                <c:pt idx="36">
                  <c:v>133.99718879999983</c:v>
                </c:pt>
                <c:pt idx="37">
                  <c:v>135.80495189999982</c:v>
                </c:pt>
                <c:pt idx="38">
                  <c:v>137.63530999999983</c:v>
                </c:pt>
                <c:pt idx="39">
                  <c:v>138.99697949999984</c:v>
                </c:pt>
                <c:pt idx="40">
                  <c:v>139.33645149999984</c:v>
                </c:pt>
                <c:pt idx="41">
                  <c:v>141.31642529999982</c:v>
                </c:pt>
                <c:pt idx="42">
                  <c:v>143.10538829999982</c:v>
                </c:pt>
                <c:pt idx="43">
                  <c:v>144.85604399999983</c:v>
                </c:pt>
                <c:pt idx="44">
                  <c:v>146.51790769999982</c:v>
                </c:pt>
                <c:pt idx="45">
                  <c:v>147.50555889999981</c:v>
                </c:pt>
                <c:pt idx="46">
                  <c:v>149.02100709999979</c:v>
                </c:pt>
                <c:pt idx="47">
                  <c:v>150.2989843999998</c:v>
                </c:pt>
                <c:pt idx="48">
                  <c:v>151.72226999999981</c:v>
                </c:pt>
                <c:pt idx="49">
                  <c:v>153.13577819999981</c:v>
                </c:pt>
                <c:pt idx="50">
                  <c:v>154.86221709999981</c:v>
                </c:pt>
                <c:pt idx="51">
                  <c:v>156.0730250999998</c:v>
                </c:pt>
                <c:pt idx="52">
                  <c:v>157.50449739999979</c:v>
                </c:pt>
                <c:pt idx="53">
                  <c:v>158.39975849999979</c:v>
                </c:pt>
                <c:pt idx="54">
                  <c:v>160.18151639999979</c:v>
                </c:pt>
              </c:numCache>
            </c:numRef>
          </c:val>
          <c:smooth val="0"/>
          <c:extLst>
            <c:ext xmlns:c16="http://schemas.microsoft.com/office/drawing/2014/chart" uri="{C3380CC4-5D6E-409C-BE32-E72D297353CC}">
              <c16:uniqueId val="{00000001-9E5D-4DD5-9E3C-1B613B049298}"/>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53"/>
              <c:layout>
                <c:manualLayout>
                  <c:x val="-6.374841695614193E-3"/>
                  <c:y val="0.12673083778175567"/>
                </c:manualLayout>
              </c:layout>
              <c:tx>
                <c:rich>
                  <a:bodyPr/>
                  <a:lstStyle/>
                  <a:p>
                    <a:r>
                      <a:rPr lang="en-US" dirty="0"/>
                      <a:t>49,70%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D51C-4811-A784-2B1F873A11BF}"/>
                </c:ext>
              </c:extLst>
            </c:dLbl>
            <c:dLbl>
              <c:idx val="62"/>
              <c:layout>
                <c:manualLayout>
                  <c:x val="2.3872694578657264E-2"/>
                  <c:y val="9.3852889113843208E-2"/>
                </c:manualLayout>
              </c:layout>
              <c:tx>
                <c:rich>
                  <a:bodyPr/>
                  <a:lstStyle/>
                  <a:p>
                    <a:r>
                      <a:rPr lang="en-US" dirty="0">
                        <a:solidFill>
                          <a:schemeClr val="bg1"/>
                        </a:solidFill>
                      </a:rPr>
                      <a:t>59,76%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E5D-4DD5-9E3C-1B613B049298}"/>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Planilha1!$A$2:$A$56</c:f>
              <c:numCache>
                <c:formatCode>mmm\-yy</c:formatCode>
                <c:ptCount val="55"/>
                <c:pt idx="1">
                  <c:v>44044</c:v>
                </c:pt>
                <c:pt idx="2">
                  <c:v>44075</c:v>
                </c:pt>
                <c:pt idx="3">
                  <c:v>44105</c:v>
                </c:pt>
                <c:pt idx="4">
                  <c:v>44136</c:v>
                </c:pt>
                <c:pt idx="5">
                  <c:v>44166</c:v>
                </c:pt>
                <c:pt idx="6">
                  <c:v>44197</c:v>
                </c:pt>
                <c:pt idx="7">
                  <c:v>44228</c:v>
                </c:pt>
                <c:pt idx="8">
                  <c:v>44256</c:v>
                </c:pt>
                <c:pt idx="9">
                  <c:v>44287</c:v>
                </c:pt>
                <c:pt idx="10">
                  <c:v>44317</c:v>
                </c:pt>
                <c:pt idx="11">
                  <c:v>44348</c:v>
                </c:pt>
                <c:pt idx="12">
                  <c:v>44378</c:v>
                </c:pt>
                <c:pt idx="13">
                  <c:v>44409</c:v>
                </c:pt>
                <c:pt idx="14">
                  <c:v>44440</c:v>
                </c:pt>
                <c:pt idx="15">
                  <c:v>44470</c:v>
                </c:pt>
                <c:pt idx="16">
                  <c:v>44501</c:v>
                </c:pt>
                <c:pt idx="17">
                  <c:v>44531</c:v>
                </c:pt>
                <c:pt idx="18">
                  <c:v>44562</c:v>
                </c:pt>
                <c:pt idx="19">
                  <c:v>44593</c:v>
                </c:pt>
                <c:pt idx="20">
                  <c:v>44621</c:v>
                </c:pt>
                <c:pt idx="21">
                  <c:v>44652</c:v>
                </c:pt>
                <c:pt idx="22">
                  <c:v>44682</c:v>
                </c:pt>
                <c:pt idx="23">
                  <c:v>44713</c:v>
                </c:pt>
                <c:pt idx="24">
                  <c:v>44743</c:v>
                </c:pt>
                <c:pt idx="25">
                  <c:v>44774</c:v>
                </c:pt>
                <c:pt idx="26">
                  <c:v>44805</c:v>
                </c:pt>
                <c:pt idx="27">
                  <c:v>44835</c:v>
                </c:pt>
                <c:pt idx="28">
                  <c:v>44866</c:v>
                </c:pt>
                <c:pt idx="29">
                  <c:v>44896</c:v>
                </c:pt>
                <c:pt idx="30">
                  <c:v>44927</c:v>
                </c:pt>
                <c:pt idx="31">
                  <c:v>44958</c:v>
                </c:pt>
                <c:pt idx="32">
                  <c:v>44986</c:v>
                </c:pt>
                <c:pt idx="33">
                  <c:v>45017</c:v>
                </c:pt>
                <c:pt idx="34">
                  <c:v>45047</c:v>
                </c:pt>
                <c:pt idx="35">
                  <c:v>45078</c:v>
                </c:pt>
                <c:pt idx="36">
                  <c:v>45108</c:v>
                </c:pt>
                <c:pt idx="37">
                  <c:v>45139</c:v>
                </c:pt>
                <c:pt idx="38">
                  <c:v>45170</c:v>
                </c:pt>
                <c:pt idx="39">
                  <c:v>45200</c:v>
                </c:pt>
                <c:pt idx="40">
                  <c:v>45231</c:v>
                </c:pt>
                <c:pt idx="41">
                  <c:v>45261</c:v>
                </c:pt>
                <c:pt idx="42">
                  <c:v>45292</c:v>
                </c:pt>
                <c:pt idx="43">
                  <c:v>45323</c:v>
                </c:pt>
                <c:pt idx="44">
                  <c:v>45352</c:v>
                </c:pt>
                <c:pt idx="45">
                  <c:v>45383</c:v>
                </c:pt>
                <c:pt idx="46">
                  <c:v>45413</c:v>
                </c:pt>
                <c:pt idx="47">
                  <c:v>45444</c:v>
                </c:pt>
                <c:pt idx="48">
                  <c:v>45474</c:v>
                </c:pt>
                <c:pt idx="49">
                  <c:v>45505</c:v>
                </c:pt>
                <c:pt idx="50">
                  <c:v>45536</c:v>
                </c:pt>
                <c:pt idx="51">
                  <c:v>45566</c:v>
                </c:pt>
                <c:pt idx="52">
                  <c:v>45597</c:v>
                </c:pt>
                <c:pt idx="53">
                  <c:v>45627</c:v>
                </c:pt>
                <c:pt idx="54">
                  <c:v>45658</c:v>
                </c:pt>
              </c:numCache>
            </c:numRef>
          </c:cat>
          <c:val>
            <c:numRef>
              <c:f>Planilha1!$C$2:$C$56</c:f>
              <c:numCache>
                <c:formatCode>General</c:formatCode>
                <c:ptCount val="55"/>
                <c:pt idx="0">
                  <c:v>100</c:v>
                </c:pt>
                <c:pt idx="1">
                  <c:v>100.1608666975863</c:v>
                </c:pt>
                <c:pt idx="2">
                  <c:v>100.31809023442823</c:v>
                </c:pt>
                <c:pt idx="3">
                  <c:v>100.475560566664</c:v>
                </c:pt>
                <c:pt idx="4">
                  <c:v>100.62576211305689</c:v>
                </c:pt>
                <c:pt idx="5">
                  <c:v>100.7912431675139</c:v>
                </c:pt>
                <c:pt idx="6">
                  <c:v>100.941916629809</c:v>
                </c:pt>
                <c:pt idx="7">
                  <c:v>101.07771531879479</c:v>
                </c:pt>
                <c:pt idx="8">
                  <c:v>101.27802301378016</c:v>
                </c:pt>
                <c:pt idx="9">
                  <c:v>101.48847329887894</c:v>
                </c:pt>
                <c:pt idx="10">
                  <c:v>101.75987865610979</c:v>
                </c:pt>
                <c:pt idx="11">
                  <c:v>102.07014295437556</c:v>
                </c:pt>
                <c:pt idx="12">
                  <c:v>102.43312109632727</c:v>
                </c:pt>
                <c:pt idx="13">
                  <c:v>102.86757861042281</c:v>
                </c:pt>
                <c:pt idx="14">
                  <c:v>103.31836355503695</c:v>
                </c:pt>
                <c:pt idx="15">
                  <c:v>103.81469783825349</c:v>
                </c:pt>
                <c:pt idx="16">
                  <c:v>104.42383544038397</c:v>
                </c:pt>
                <c:pt idx="17">
                  <c:v>105.22116962555687</c:v>
                </c:pt>
                <c:pt idx="18">
                  <c:v>105.99167857191044</c:v>
                </c:pt>
                <c:pt idx="19">
                  <c:v>106.78616742097256</c:v>
                </c:pt>
                <c:pt idx="20">
                  <c:v>107.77228238954822</c:v>
                </c:pt>
                <c:pt idx="21">
                  <c:v>108.67145366116009</c:v>
                </c:pt>
                <c:pt idx="22">
                  <c:v>109.79188065212129</c:v>
                </c:pt>
                <c:pt idx="23">
                  <c:v>110.90467380154529</c:v>
                </c:pt>
                <c:pt idx="24">
                  <c:v>112.05237395570416</c:v>
                </c:pt>
                <c:pt idx="25">
                  <c:v>113.36069008218415</c:v>
                </c:pt>
                <c:pt idx="26">
                  <c:v>114.57589745299133</c:v>
                </c:pt>
                <c:pt idx="27">
                  <c:v>115.74534685074283</c:v>
                </c:pt>
                <c:pt idx="28">
                  <c:v>116.92673254508297</c:v>
                </c:pt>
                <c:pt idx="29">
                  <c:v>118.24018867373675</c:v>
                </c:pt>
                <c:pt idx="30">
                  <c:v>119.56839905887534</c:v>
                </c:pt>
                <c:pt idx="31">
                  <c:v>120.66620663221524</c:v>
                </c:pt>
                <c:pt idx="32">
                  <c:v>122.08364126421789</c:v>
                </c:pt>
                <c:pt idx="33">
                  <c:v>123.20454233018249</c:v>
                </c:pt>
                <c:pt idx="34">
                  <c:v>124.58851807019708</c:v>
                </c:pt>
                <c:pt idx="35">
                  <c:v>125.92408585270688</c:v>
                </c:pt>
                <c:pt idx="36">
                  <c:v>127.27397069532228</c:v>
                </c:pt>
                <c:pt idx="37">
                  <c:v>128.72397214080769</c:v>
                </c:pt>
                <c:pt idx="38">
                  <c:v>129.97862446579964</c:v>
                </c:pt>
                <c:pt idx="39">
                  <c:v>131.27525471313658</c:v>
                </c:pt>
                <c:pt idx="40">
                  <c:v>132.48006299452715</c:v>
                </c:pt>
                <c:pt idx="41">
                  <c:v>133.66750558829759</c:v>
                </c:pt>
                <c:pt idx="42">
                  <c:v>134.95966342220066</c:v>
                </c:pt>
                <c:pt idx="43">
                  <c:v>136.04204438735047</c:v>
                </c:pt>
                <c:pt idx="44">
                  <c:v>137.17592836161202</c:v>
                </c:pt>
                <c:pt idx="45">
                  <c:v>138.39325901325145</c:v>
                </c:pt>
                <c:pt idx="46">
                  <c:v>139.54654292285406</c:v>
                </c:pt>
                <c:pt idx="47">
                  <c:v>140.64662845142385</c:v>
                </c:pt>
                <c:pt idx="48">
                  <c:v>141.92245214733774</c:v>
                </c:pt>
                <c:pt idx="49">
                  <c:v>143.15363315598051</c:v>
                </c:pt>
                <c:pt idx="50">
                  <c:v>144.34788273202747</c:v>
                </c:pt>
                <c:pt idx="51">
                  <c:v>145.6873544839402</c:v>
                </c:pt>
                <c:pt idx="52">
                  <c:v>146.84001999765411</c:v>
                </c:pt>
                <c:pt idx="53">
                  <c:v>148.20247380902464</c:v>
                </c:pt>
                <c:pt idx="54">
                  <c:v>149.6987961105396</c:v>
                </c:pt>
              </c:numCache>
            </c:numRef>
          </c:val>
          <c:smooth val="0"/>
          <c:extLst>
            <c:ext xmlns:c16="http://schemas.microsoft.com/office/drawing/2014/chart" uri="{C3380CC4-5D6E-409C-BE32-E72D297353CC}">
              <c16:uniqueId val="{00000003-9E5D-4DD5-9E3C-1B613B049298}"/>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7"/>
        <c:majorTimeUnit val="months"/>
      </c:dateAx>
      <c:valAx>
        <c:axId val="454887551"/>
        <c:scaling>
          <c:orientation val="minMax"/>
          <c:max val="180"/>
          <c:min val="9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20"/>
      </c:valAx>
      <c:spPr>
        <a:noFill/>
        <a:ln>
          <a:noFill/>
        </a:ln>
        <a:effectLst/>
      </c:spPr>
    </c:plotArea>
    <c:legend>
      <c:legendPos val="r"/>
      <c:layout>
        <c:manualLayout>
          <c:xMode val="edge"/>
          <c:yMode val="edge"/>
          <c:x val="8.9023744026513987E-2"/>
          <c:y val="0.22592516006282212"/>
          <c:w val="0.32449081997698032"/>
          <c:h val="0.3439716646256312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pt-BR" sz="1000" b="1" dirty="0">
                <a:solidFill>
                  <a:schemeClr val="tx1"/>
                </a:solidFill>
                <a:latin typeface="Poppins" panose="00000500000000000000" pitchFamily="2" charset="0"/>
                <a:cs typeface="Poppins" panose="00000500000000000000" pitchFamily="2" charset="0"/>
              </a:rPr>
              <a:t>Performance no ano (YTD)</a:t>
            </a:r>
          </a:p>
        </c:rich>
      </c:tx>
      <c:layout>
        <c:manualLayout>
          <c:xMode val="edge"/>
          <c:yMode val="edge"/>
          <c:x val="0.34437597578162504"/>
          <c:y val="7.7371782042916629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pt-BR"/>
        </a:p>
      </c:txPr>
    </c:title>
    <c:autoTitleDeleted val="0"/>
    <c:plotArea>
      <c:layout/>
      <c:lineChart>
        <c:grouping val="standard"/>
        <c:varyColors val="0"/>
        <c:ser>
          <c:idx val="0"/>
          <c:order val="0"/>
          <c:tx>
            <c:strRef>
              <c:f>Planilha1!$B$1</c:f>
              <c:strCache>
                <c:ptCount val="1"/>
                <c:pt idx="0">
                  <c:v>Ibiuna Credit FIC FIM CP</c:v>
                </c:pt>
              </c:strCache>
            </c:strRef>
          </c:tx>
          <c:spPr>
            <a:ln w="28575" cap="rnd">
              <a:solidFill>
                <a:srgbClr val="042E27"/>
              </a:solidFill>
              <a:round/>
            </a:ln>
            <a:effectLst/>
          </c:spPr>
          <c:marker>
            <c:symbol val="none"/>
          </c:marker>
          <c:dLbls>
            <c:dLbl>
              <c:idx val="1"/>
              <c:layout>
                <c:manualLayout>
                  <c:x val="-1.9124525086842578E-2"/>
                  <c:y val="-0.11969023568276939"/>
                </c:manualLayout>
              </c:layout>
              <c:tx>
                <c:rich>
                  <a:bodyPr/>
                  <a:lstStyle/>
                  <a:p>
                    <a:r>
                      <a:rPr lang="en-US" dirty="0"/>
                      <a:t>1,12%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C3B-4F13-81C6-AC3F42CD83D5}"/>
                </c:ext>
              </c:extLst>
            </c:dLbl>
            <c:dLbl>
              <c:idx val="35"/>
              <c:layout>
                <c:manualLayout>
                  <c:x val="-1.274968339122854E-2"/>
                  <c:y val="-0.10560903148479653"/>
                </c:manualLayout>
              </c:layout>
              <c:tx>
                <c:rich>
                  <a:bodyPr/>
                  <a:lstStyle/>
                  <a:p>
                    <a:r>
                      <a:rPr lang="en-US" dirty="0"/>
                      <a:t>46,00%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C3B-4F13-81C6-AC3F42CD83D5}"/>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C3B-4F13-81C6-AC3F42CD83D5}"/>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Planilha1!$B$2:$B$4</c:f>
              <c:numCache>
                <c:formatCode>0.00</c:formatCode>
                <c:ptCount val="3"/>
                <c:pt idx="0" formatCode="General">
                  <c:v>100</c:v>
                </c:pt>
                <c:pt idx="1">
                  <c:v>100</c:v>
                </c:pt>
                <c:pt idx="2">
                  <c:v>101.12484887405937</c:v>
                </c:pt>
              </c:numCache>
            </c:numRef>
          </c:val>
          <c:smooth val="0"/>
          <c:extLst>
            <c:ext xmlns:c16="http://schemas.microsoft.com/office/drawing/2014/chart" uri="{C3380CC4-5D6E-409C-BE32-E72D297353CC}">
              <c16:uniqueId val="{00000002-3C3B-4F13-81C6-AC3F42CD83D5}"/>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
              <c:layout>
                <c:manualLayout>
                  <c:x val="-2.5499366782456925E-2"/>
                  <c:y val="0.11264963358378288"/>
                </c:manualLayout>
              </c:layout>
              <c:tx>
                <c:rich>
                  <a:bodyPr/>
                  <a:lstStyle/>
                  <a:p>
                    <a:r>
                      <a:rPr lang="en-US" dirty="0"/>
                      <a:t>1,01%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C3B-4F13-81C6-AC3F42CD83D5}"/>
                </c:ext>
              </c:extLst>
            </c:dLbl>
            <c:dLbl>
              <c:idx val="35"/>
              <c:layout>
                <c:manualLayout>
                  <c:x val="-1.274968339122854E-2"/>
                  <c:y val="0.11264963358378288"/>
                </c:manualLayout>
              </c:layout>
              <c:tx>
                <c:rich>
                  <a:bodyPr/>
                  <a:lstStyle/>
                  <a:p>
                    <a:r>
                      <a:rPr lang="en-US" dirty="0"/>
                      <a:t>41,30%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C3B-4F13-81C6-AC3F42CD83D5}"/>
                </c:ext>
              </c:extLst>
            </c:dLbl>
            <c:dLbl>
              <c:idx val="62"/>
              <c:layout>
                <c:manualLayout>
                  <c:x val="2.3872694578657264E-2"/>
                  <c:y val="9.3852889113843208E-2"/>
                </c:manualLayout>
              </c:layout>
              <c:tx>
                <c:rich>
                  <a:bodyPr/>
                  <a:lstStyle/>
                  <a:p>
                    <a:r>
                      <a:rPr lang="en-US" dirty="0">
                        <a:solidFill>
                          <a:schemeClr val="bg1"/>
                        </a:solidFill>
                      </a:rPr>
                      <a:t>59,96%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C3B-4F13-81C6-AC3F42CD83D5}"/>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Planilha1!$C$2:$C$4</c:f>
              <c:numCache>
                <c:formatCode>General</c:formatCode>
                <c:ptCount val="3"/>
                <c:pt idx="0">
                  <c:v>100</c:v>
                </c:pt>
                <c:pt idx="1">
                  <c:v>100</c:v>
                </c:pt>
                <c:pt idx="2">
                  <c:v>101.00964731765755</c:v>
                </c:pt>
              </c:numCache>
            </c:numRef>
          </c:val>
          <c:smooth val="0"/>
          <c:extLst>
            <c:ext xmlns:c16="http://schemas.microsoft.com/office/drawing/2014/chart" uri="{C3380CC4-5D6E-409C-BE32-E72D297353CC}">
              <c16:uniqueId val="{00000005-3C3B-4F13-81C6-AC3F42CD83D5}"/>
            </c:ext>
          </c:extLst>
        </c:ser>
        <c:dLbls>
          <c:showLegendKey val="0"/>
          <c:showVal val="0"/>
          <c:showCatName val="0"/>
          <c:showSerName val="0"/>
          <c:showPercent val="0"/>
          <c:showBubbleSize val="0"/>
        </c:dLbls>
        <c:smooth val="0"/>
        <c:axId val="454892351"/>
        <c:axId val="454887551"/>
      </c:lineChart>
      <c:dateAx>
        <c:axId val="454892351"/>
        <c:scaling>
          <c:orientation val="minMax"/>
          <c:max val="45689"/>
        </c:scaling>
        <c:delete val="0"/>
        <c:axPos val="b"/>
        <c:numFmt formatCode="dd/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days"/>
        <c:majorUnit val="30"/>
        <c:majorTimeUnit val="days"/>
        <c:minorUnit val="1"/>
        <c:minorTimeUnit val="days"/>
      </c:dateAx>
      <c:valAx>
        <c:axId val="454887551"/>
        <c:scaling>
          <c:orientation val="minMax"/>
          <c:max val="102"/>
          <c:min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1"/>
      </c:valAx>
      <c:spPr>
        <a:noFill/>
        <a:ln>
          <a:noFill/>
        </a:ln>
        <a:effectLst/>
      </c:spPr>
    </c:plotArea>
    <c:legend>
      <c:legendPos val="r"/>
      <c:layout>
        <c:manualLayout>
          <c:xMode val="edge"/>
          <c:yMode val="edge"/>
          <c:x val="0.10177342741774241"/>
          <c:y val="0.2540875684587679"/>
          <c:w val="0.33724050336820866"/>
          <c:h val="0.31580925622968553"/>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Retorno</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endParaRPr lang="en-US" sz="1000" b="1" i="0" u="none" strike="noStrike" kern="1200" spc="0" baseline="0" dirty="0">
              <a:solidFill>
                <a:sysClr val="windowText" lastClr="000000"/>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Ibiuna Credit FIC FIM CP</c:v>
                </c:pt>
              </c:strCache>
            </c:strRef>
          </c:tx>
          <c:spPr>
            <a:solidFill>
              <a:srgbClr val="042E27"/>
            </a:solidFill>
            <a:ln>
              <a:noFill/>
            </a:ln>
            <a:effectLst/>
          </c:spPr>
          <c:invertIfNegative val="0"/>
          <c:cat>
            <c:numRef>
              <c:f>Planilha1!$A$2:$A$55</c:f>
              <c:numCache>
                <c:formatCode>[$-416]mmmm\-yy;@</c:formatCode>
                <c:ptCount val="54"/>
                <c:pt idx="0">
                  <c:v>44044</c:v>
                </c:pt>
                <c:pt idx="1">
                  <c:v>44075</c:v>
                </c:pt>
                <c:pt idx="2">
                  <c:v>44105</c:v>
                </c:pt>
                <c:pt idx="3">
                  <c:v>44136</c:v>
                </c:pt>
                <c:pt idx="4">
                  <c:v>44166</c:v>
                </c:pt>
                <c:pt idx="5">
                  <c:v>44197</c:v>
                </c:pt>
                <c:pt idx="6">
                  <c:v>44228</c:v>
                </c:pt>
                <c:pt idx="7">
                  <c:v>44256</c:v>
                </c:pt>
                <c:pt idx="8">
                  <c:v>44287</c:v>
                </c:pt>
                <c:pt idx="9">
                  <c:v>44317</c:v>
                </c:pt>
                <c:pt idx="10">
                  <c:v>44348</c:v>
                </c:pt>
                <c:pt idx="11">
                  <c:v>44378</c:v>
                </c:pt>
                <c:pt idx="12">
                  <c:v>44409</c:v>
                </c:pt>
                <c:pt idx="13">
                  <c:v>44440</c:v>
                </c:pt>
                <c:pt idx="14">
                  <c:v>44470</c:v>
                </c:pt>
                <c:pt idx="15">
                  <c:v>44501</c:v>
                </c:pt>
                <c:pt idx="16">
                  <c:v>44531</c:v>
                </c:pt>
                <c:pt idx="17">
                  <c:v>44562</c:v>
                </c:pt>
                <c:pt idx="18">
                  <c:v>44593</c:v>
                </c:pt>
                <c:pt idx="19">
                  <c:v>44621</c:v>
                </c:pt>
                <c:pt idx="20">
                  <c:v>44652</c:v>
                </c:pt>
                <c:pt idx="21">
                  <c:v>44682</c:v>
                </c:pt>
                <c:pt idx="22">
                  <c:v>44713</c:v>
                </c:pt>
                <c:pt idx="23">
                  <c:v>44743</c:v>
                </c:pt>
                <c:pt idx="24">
                  <c:v>44774</c:v>
                </c:pt>
                <c:pt idx="25">
                  <c:v>44805</c:v>
                </c:pt>
                <c:pt idx="26">
                  <c:v>44835</c:v>
                </c:pt>
                <c:pt idx="27">
                  <c:v>44866</c:v>
                </c:pt>
                <c:pt idx="28">
                  <c:v>44896</c:v>
                </c:pt>
                <c:pt idx="29">
                  <c:v>44927</c:v>
                </c:pt>
                <c:pt idx="30">
                  <c:v>44958</c:v>
                </c:pt>
                <c:pt idx="31">
                  <c:v>44986</c:v>
                </c:pt>
                <c:pt idx="32">
                  <c:v>45017</c:v>
                </c:pt>
                <c:pt idx="33">
                  <c:v>45047</c:v>
                </c:pt>
                <c:pt idx="34">
                  <c:v>45078</c:v>
                </c:pt>
                <c:pt idx="35">
                  <c:v>45108</c:v>
                </c:pt>
                <c:pt idx="36">
                  <c:v>45139</c:v>
                </c:pt>
                <c:pt idx="37">
                  <c:v>45170</c:v>
                </c:pt>
                <c:pt idx="38">
                  <c:v>45200</c:v>
                </c:pt>
                <c:pt idx="39">
                  <c:v>45231</c:v>
                </c:pt>
                <c:pt idx="40">
                  <c:v>45261</c:v>
                </c:pt>
                <c:pt idx="41">
                  <c:v>45292</c:v>
                </c:pt>
                <c:pt idx="42">
                  <c:v>45323</c:v>
                </c:pt>
                <c:pt idx="43">
                  <c:v>45352</c:v>
                </c:pt>
                <c:pt idx="44">
                  <c:v>45383</c:v>
                </c:pt>
                <c:pt idx="45">
                  <c:v>45413</c:v>
                </c:pt>
                <c:pt idx="46">
                  <c:v>45444</c:v>
                </c:pt>
                <c:pt idx="47">
                  <c:v>45474</c:v>
                </c:pt>
                <c:pt idx="48">
                  <c:v>45505</c:v>
                </c:pt>
                <c:pt idx="49">
                  <c:v>45536</c:v>
                </c:pt>
                <c:pt idx="50">
                  <c:v>45566</c:v>
                </c:pt>
                <c:pt idx="51">
                  <c:v>45597</c:v>
                </c:pt>
                <c:pt idx="52">
                  <c:v>45627</c:v>
                </c:pt>
                <c:pt idx="53">
                  <c:v>45658</c:v>
                </c:pt>
              </c:numCache>
            </c:numRef>
          </c:cat>
          <c:val>
            <c:numRef>
              <c:f>Planilha1!$B$2:$B$55</c:f>
              <c:numCache>
                <c:formatCode>0.00%</c:formatCode>
                <c:ptCount val="54"/>
                <c:pt idx="0">
                  <c:v>1.5677979999999499E-3</c:v>
                </c:pt>
                <c:pt idx="1">
                  <c:v>4.6359457734881371E-3</c:v>
                </c:pt>
                <c:pt idx="2">
                  <c:v>3.2593332421211318E-3</c:v>
                </c:pt>
                <c:pt idx="3">
                  <c:v>6.3388793018257505E-3</c:v>
                </c:pt>
                <c:pt idx="4">
                  <c:v>7.9457411292713775E-3</c:v>
                </c:pt>
                <c:pt idx="5">
                  <c:v>5.9354909964868252E-3</c:v>
                </c:pt>
                <c:pt idx="6">
                  <c:v>8.8611683597066282E-3</c:v>
                </c:pt>
                <c:pt idx="7">
                  <c:v>4.6553156889053149E-3</c:v>
                </c:pt>
                <c:pt idx="8">
                  <c:v>5.0441495291100313E-3</c:v>
                </c:pt>
                <c:pt idx="9">
                  <c:v>5.0034497588169469E-3</c:v>
                </c:pt>
                <c:pt idx="10">
                  <c:v>6.5255530669066086E-3</c:v>
                </c:pt>
                <c:pt idx="11">
                  <c:v>7.5362302373429557E-3</c:v>
                </c:pt>
                <c:pt idx="12">
                  <c:v>8.2155891716186868E-3</c:v>
                </c:pt>
                <c:pt idx="13">
                  <c:v>7.1065322577592571E-3</c:v>
                </c:pt>
                <c:pt idx="14">
                  <c:v>6.2323437236828649E-3</c:v>
                </c:pt>
                <c:pt idx="15">
                  <c:v>4.4404647847244849E-3</c:v>
                </c:pt>
                <c:pt idx="16">
                  <c:v>1.1422991679850281E-2</c:v>
                </c:pt>
                <c:pt idx="17">
                  <c:v>7.2746315768845715E-3</c:v>
                </c:pt>
                <c:pt idx="18">
                  <c:v>6.9569718092223898E-3</c:v>
                </c:pt>
                <c:pt idx="19">
                  <c:v>1.0911408186183191E-2</c:v>
                </c:pt>
                <c:pt idx="20">
                  <c:v>7.9905987347332896E-3</c:v>
                </c:pt>
                <c:pt idx="21">
                  <c:v>1.1130753199785293E-2</c:v>
                </c:pt>
                <c:pt idx="22">
                  <c:v>7.6202836321819234E-3</c:v>
                </c:pt>
                <c:pt idx="23">
                  <c:v>1.1138451835160934E-2</c:v>
                </c:pt>
                <c:pt idx="24">
                  <c:v>1.8266412239611007E-2</c:v>
                </c:pt>
                <c:pt idx="25">
                  <c:v>1.0824892786347018E-2</c:v>
                </c:pt>
                <c:pt idx="26">
                  <c:v>1.3251967648791663E-2</c:v>
                </c:pt>
                <c:pt idx="27">
                  <c:v>1.4765672987244294E-2</c:v>
                </c:pt>
                <c:pt idx="28">
                  <c:v>1.3278053237906651E-2</c:v>
                </c:pt>
                <c:pt idx="29">
                  <c:v>6.4706439413158012E-3</c:v>
                </c:pt>
                <c:pt idx="30">
                  <c:v>3.8987193391097907E-3</c:v>
                </c:pt>
                <c:pt idx="31">
                  <c:v>5.692366490364531E-3</c:v>
                </c:pt>
                <c:pt idx="32">
                  <c:v>9.8841169237406934E-3</c:v>
                </c:pt>
                <c:pt idx="33">
                  <c:v>8.2896535544270122E-3</c:v>
                </c:pt>
                <c:pt idx="34">
                  <c:v>8.0882684573166941E-3</c:v>
                </c:pt>
                <c:pt idx="35">
                  <c:v>1.3601105696801064E-2</c:v>
                </c:pt>
                <c:pt idx="36">
                  <c:v>1.3491052433183492E-2</c:v>
                </c:pt>
                <c:pt idx="37">
                  <c:v>1.3477845059345128E-2</c:v>
                </c:pt>
                <c:pt idx="38">
                  <c:v>9.8933151674522879E-3</c:v>
                </c:pt>
                <c:pt idx="39">
                  <c:v>2.4422976759721493E-3</c:v>
                </c:pt>
                <c:pt idx="40">
                  <c:v>1.4210020268816681E-2</c:v>
                </c:pt>
                <c:pt idx="41">
                  <c:v>1.2659271533384864E-2</c:v>
                </c:pt>
                <c:pt idx="42">
                  <c:v>1.2233331817876891E-2</c:v>
                </c:pt>
                <c:pt idx="43">
                  <c:v>1.1472518882263527E-2</c:v>
                </c:pt>
                <c:pt idx="44">
                  <c:v>6.7408224394129856E-3</c:v>
                </c:pt>
                <c:pt idx="45">
                  <c:v>1.0273837889915427E-2</c:v>
                </c:pt>
                <c:pt idx="46">
                  <c:v>8.5758197778278422E-3</c:v>
                </c:pt>
                <c:pt idx="47">
                  <c:v>9.4696953920336835E-3</c:v>
                </c:pt>
                <c:pt idx="48">
                  <c:v>9.3164187432734913E-3</c:v>
                </c:pt>
                <c:pt idx="49">
                  <c:v>1.127390946970741E-2</c:v>
                </c:pt>
                <c:pt idx="50">
                  <c:v>7.8186146542000845E-3</c:v>
                </c:pt>
                <c:pt idx="51">
                  <c:v>9.1718110742251557E-3</c:v>
                </c:pt>
                <c:pt idx="52">
                  <c:v>5.6840351531448619E-3</c:v>
                </c:pt>
                <c:pt idx="53">
                  <c:v>1.1248488740593698E-2</c:v>
                </c:pt>
              </c:numCache>
            </c:numRef>
          </c:val>
          <c:extLst>
            <c:ext xmlns:c16="http://schemas.microsoft.com/office/drawing/2014/chart" uri="{C3380CC4-5D6E-409C-BE32-E72D297353CC}">
              <c16:uniqueId val="{00000000-4174-4E6E-9717-2E9C32E9582E}"/>
            </c:ext>
          </c:extLst>
        </c:ser>
        <c:ser>
          <c:idx val="1"/>
          <c:order val="1"/>
          <c:tx>
            <c:strRef>
              <c:f>Planilha1!$C$1</c:f>
              <c:strCache>
                <c:ptCount val="1"/>
                <c:pt idx="0">
                  <c:v>CDI</c:v>
                </c:pt>
              </c:strCache>
            </c:strRef>
          </c:tx>
          <c:spPr>
            <a:solidFill>
              <a:srgbClr val="BDB083"/>
            </a:solidFill>
            <a:ln>
              <a:noFill/>
            </a:ln>
            <a:effectLst/>
          </c:spPr>
          <c:invertIfNegative val="0"/>
          <c:cat>
            <c:numRef>
              <c:f>Planilha1!$A$2:$A$55</c:f>
              <c:numCache>
                <c:formatCode>[$-416]mmmm\-yy;@</c:formatCode>
                <c:ptCount val="54"/>
                <c:pt idx="0">
                  <c:v>44044</c:v>
                </c:pt>
                <c:pt idx="1">
                  <c:v>44075</c:v>
                </c:pt>
                <c:pt idx="2">
                  <c:v>44105</c:v>
                </c:pt>
                <c:pt idx="3">
                  <c:v>44136</c:v>
                </c:pt>
                <c:pt idx="4">
                  <c:v>44166</c:v>
                </c:pt>
                <c:pt idx="5">
                  <c:v>44197</c:v>
                </c:pt>
                <c:pt idx="6">
                  <c:v>44228</c:v>
                </c:pt>
                <c:pt idx="7">
                  <c:v>44256</c:v>
                </c:pt>
                <c:pt idx="8">
                  <c:v>44287</c:v>
                </c:pt>
                <c:pt idx="9">
                  <c:v>44317</c:v>
                </c:pt>
                <c:pt idx="10">
                  <c:v>44348</c:v>
                </c:pt>
                <c:pt idx="11">
                  <c:v>44378</c:v>
                </c:pt>
                <c:pt idx="12">
                  <c:v>44409</c:v>
                </c:pt>
                <c:pt idx="13">
                  <c:v>44440</c:v>
                </c:pt>
                <c:pt idx="14">
                  <c:v>44470</c:v>
                </c:pt>
                <c:pt idx="15">
                  <c:v>44501</c:v>
                </c:pt>
                <c:pt idx="16">
                  <c:v>44531</c:v>
                </c:pt>
                <c:pt idx="17">
                  <c:v>44562</c:v>
                </c:pt>
                <c:pt idx="18">
                  <c:v>44593</c:v>
                </c:pt>
                <c:pt idx="19">
                  <c:v>44621</c:v>
                </c:pt>
                <c:pt idx="20">
                  <c:v>44652</c:v>
                </c:pt>
                <c:pt idx="21">
                  <c:v>44682</c:v>
                </c:pt>
                <c:pt idx="22">
                  <c:v>44713</c:v>
                </c:pt>
                <c:pt idx="23">
                  <c:v>44743</c:v>
                </c:pt>
                <c:pt idx="24">
                  <c:v>44774</c:v>
                </c:pt>
                <c:pt idx="25">
                  <c:v>44805</c:v>
                </c:pt>
                <c:pt idx="26">
                  <c:v>44835</c:v>
                </c:pt>
                <c:pt idx="27">
                  <c:v>44866</c:v>
                </c:pt>
                <c:pt idx="28">
                  <c:v>44896</c:v>
                </c:pt>
                <c:pt idx="29">
                  <c:v>44927</c:v>
                </c:pt>
                <c:pt idx="30">
                  <c:v>44958</c:v>
                </c:pt>
                <c:pt idx="31">
                  <c:v>44986</c:v>
                </c:pt>
                <c:pt idx="32">
                  <c:v>45017</c:v>
                </c:pt>
                <c:pt idx="33">
                  <c:v>45047</c:v>
                </c:pt>
                <c:pt idx="34">
                  <c:v>45078</c:v>
                </c:pt>
                <c:pt idx="35">
                  <c:v>45108</c:v>
                </c:pt>
                <c:pt idx="36">
                  <c:v>45139</c:v>
                </c:pt>
                <c:pt idx="37">
                  <c:v>45170</c:v>
                </c:pt>
                <c:pt idx="38">
                  <c:v>45200</c:v>
                </c:pt>
                <c:pt idx="39">
                  <c:v>45231</c:v>
                </c:pt>
                <c:pt idx="40">
                  <c:v>45261</c:v>
                </c:pt>
                <c:pt idx="41">
                  <c:v>45292</c:v>
                </c:pt>
                <c:pt idx="42">
                  <c:v>45323</c:v>
                </c:pt>
                <c:pt idx="43">
                  <c:v>45352</c:v>
                </c:pt>
                <c:pt idx="44">
                  <c:v>45383</c:v>
                </c:pt>
                <c:pt idx="45">
                  <c:v>45413</c:v>
                </c:pt>
                <c:pt idx="46">
                  <c:v>45444</c:v>
                </c:pt>
                <c:pt idx="47">
                  <c:v>45474</c:v>
                </c:pt>
                <c:pt idx="48">
                  <c:v>45505</c:v>
                </c:pt>
                <c:pt idx="49">
                  <c:v>45536</c:v>
                </c:pt>
                <c:pt idx="50">
                  <c:v>45566</c:v>
                </c:pt>
                <c:pt idx="51">
                  <c:v>45597</c:v>
                </c:pt>
                <c:pt idx="52">
                  <c:v>45627</c:v>
                </c:pt>
                <c:pt idx="53">
                  <c:v>45658</c:v>
                </c:pt>
              </c:numCache>
            </c:numRef>
          </c:cat>
          <c:val>
            <c:numRef>
              <c:f>Planilha1!$C$2:$C$55</c:f>
              <c:numCache>
                <c:formatCode>0.00%</c:formatCode>
                <c:ptCount val="54"/>
                <c:pt idx="0">
                  <c:v>1.60866697586304E-3</c:v>
                </c:pt>
                <c:pt idx="1">
                  <c:v>1.5697102274148111E-3</c:v>
                </c:pt>
                <c:pt idx="2">
                  <c:v>1.5697102274154773E-3</c:v>
                </c:pt>
                <c:pt idx="3">
                  <c:v>1.4949062791567158E-3</c:v>
                </c:pt>
                <c:pt idx="4">
                  <c:v>1.6445197629517683E-3</c:v>
                </c:pt>
                <c:pt idx="5">
                  <c:v>1.4949062791564938E-3</c:v>
                </c:pt>
                <c:pt idx="6">
                  <c:v>1.3453151428044485E-3</c:v>
                </c:pt>
                <c:pt idx="7">
                  <c:v>1.9817196535716337E-3</c:v>
                </c:pt>
                <c:pt idx="8">
                  <c:v>2.0779462200812837E-3</c:v>
                </c:pt>
                <c:pt idx="9">
                  <c:v>2.6742481033443788E-3</c:v>
                </c:pt>
                <c:pt idx="10">
                  <c:v>3.0489845542591709E-3</c:v>
                </c:pt>
                <c:pt idx="11">
                  <c:v>3.5561637462775408E-3</c:v>
                </c:pt>
                <c:pt idx="12">
                  <c:v>4.2413772952107909E-3</c:v>
                </c:pt>
                <c:pt idx="13">
                  <c:v>4.3821867949409565E-3</c:v>
                </c:pt>
                <c:pt idx="14">
                  <c:v>4.8039309386869178E-3</c:v>
                </c:pt>
                <c:pt idx="15">
                  <c:v>5.8675468388833529E-3</c:v>
                </c:pt>
                <c:pt idx="16">
                  <c:v>7.6355573592017389E-3</c:v>
                </c:pt>
                <c:pt idx="17">
                  <c:v>7.3227559539161824E-3</c:v>
                </c:pt>
                <c:pt idx="18">
                  <c:v>7.4957662692651805E-3</c:v>
                </c:pt>
                <c:pt idx="19">
                  <c:v>9.2344822591881037E-3</c:v>
                </c:pt>
                <c:pt idx="20">
                  <c:v>8.34325163831795E-3</c:v>
                </c:pt>
                <c:pt idx="21">
                  <c:v>1.0310223643963834E-2</c:v>
                </c:pt>
                <c:pt idx="22">
                  <c:v>1.0135477621973754E-2</c:v>
                </c:pt>
                <c:pt idx="23">
                  <c:v>1.0348528288470327E-2</c:v>
                </c:pt>
                <c:pt idx="24">
                  <c:v>1.1675934032394419E-2</c:v>
                </c:pt>
                <c:pt idx="25">
                  <c:v>1.0719830392053709E-2</c:v>
                </c:pt>
                <c:pt idx="26">
                  <c:v>1.0206766202562889E-2</c:v>
                </c:pt>
                <c:pt idx="27">
                  <c:v>1.0206766202563333E-2</c:v>
                </c:pt>
                <c:pt idx="28">
                  <c:v>1.1233155156776142E-2</c:v>
                </c:pt>
                <c:pt idx="29">
                  <c:v>1.1233155156776364E-2</c:v>
                </c:pt>
                <c:pt idx="30">
                  <c:v>9.1814190202490487E-3</c:v>
                </c:pt>
                <c:pt idx="31">
                  <c:v>1.1746740629072105E-2</c:v>
                </c:pt>
                <c:pt idx="32">
                  <c:v>9.1814190202494927E-3</c:v>
                </c:pt>
                <c:pt idx="33">
                  <c:v>1.1233155156776586E-2</c:v>
                </c:pt>
                <c:pt idx="34">
                  <c:v>1.0719830392053487E-2</c:v>
                </c:pt>
                <c:pt idx="35">
                  <c:v>1.0719830392053487E-2</c:v>
                </c:pt>
                <c:pt idx="36">
                  <c:v>1.1392757195864744E-2</c:v>
                </c:pt>
                <c:pt idx="37">
                  <c:v>9.7468428306386468E-3</c:v>
                </c:pt>
                <c:pt idx="38">
                  <c:v>9.9757191050910965E-3</c:v>
                </c:pt>
                <c:pt idx="39">
                  <c:v>9.1777257185545746E-3</c:v>
                </c:pt>
                <c:pt idx="40">
                  <c:v>8.9631795677775905E-3</c:v>
                </c:pt>
                <c:pt idx="41">
                  <c:v>9.6669555417827624E-3</c:v>
                </c:pt>
                <c:pt idx="42">
                  <c:v>8.0200330802822073E-3</c:v>
                </c:pt>
                <c:pt idx="43">
                  <c:v>8.3348054593552767E-3</c:v>
                </c:pt>
                <c:pt idx="44">
                  <c:v>8.8742293650121429E-3</c:v>
                </c:pt>
                <c:pt idx="45">
                  <c:v>8.3333821157587362E-3</c:v>
                </c:pt>
                <c:pt idx="46">
                  <c:v>7.8832875793846124E-3</c:v>
                </c:pt>
                <c:pt idx="47">
                  <c:v>9.0711288991511818E-3</c:v>
                </c:pt>
                <c:pt idx="48">
                  <c:v>8.6750263260997329E-3</c:v>
                </c:pt>
                <c:pt idx="49">
                  <c:v>8.3424328794066138E-3</c:v>
                </c:pt>
                <c:pt idx="50">
                  <c:v>9.2794693386626381E-3</c:v>
                </c:pt>
                <c:pt idx="51">
                  <c:v>7.911911900637671E-3</c:v>
                </c:pt>
                <c:pt idx="52">
                  <c:v>9.2784910502756723E-3</c:v>
                </c:pt>
                <c:pt idx="53">
                  <c:v>1.0096473176575582E-2</c:v>
                </c:pt>
              </c:numCache>
            </c:numRef>
          </c:val>
          <c:extLst>
            <c:ext xmlns:c16="http://schemas.microsoft.com/office/drawing/2014/chart" uri="{C3380CC4-5D6E-409C-BE32-E72D297353CC}">
              <c16:uniqueId val="{00000001-4174-4E6E-9717-2E9C32E9582E}"/>
            </c:ext>
          </c:extLst>
        </c:ser>
        <c:dLbls>
          <c:showLegendKey val="0"/>
          <c:showVal val="0"/>
          <c:showCatName val="0"/>
          <c:showSerName val="0"/>
          <c:showPercent val="0"/>
          <c:showBubbleSize val="0"/>
        </c:dLbls>
        <c:gapWidth val="50"/>
        <c:overlap val="-5"/>
        <c:axId val="1899216256"/>
        <c:axId val="1899213376"/>
      </c:barChart>
      <c:dateAx>
        <c:axId val="1899216256"/>
        <c:scaling>
          <c:orientation val="minMax"/>
          <c:max val="45688"/>
          <c:min val="44044"/>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0"/>
        <c:lblOffset val="100"/>
        <c:baseTimeUnit val="months"/>
        <c:majorUnit val="4"/>
        <c:majorTimeUnit val="months"/>
      </c:dateAx>
      <c:valAx>
        <c:axId val="1899213376"/>
        <c:scaling>
          <c:orientation val="minMax"/>
          <c:max val="1.5000000000000003E-2"/>
          <c:min val="-7.5000000000000023E-3"/>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1.0000000000000002E-2"/>
      </c:valAx>
      <c:spPr>
        <a:noFill/>
        <a:ln>
          <a:noFill/>
        </a:ln>
        <a:effectLst/>
      </c:spPr>
    </c:plotArea>
    <c:legend>
      <c:legendPos val="r"/>
      <c:layout>
        <c:manualLayout>
          <c:xMode val="edge"/>
          <c:yMode val="edge"/>
          <c:x val="9.2797449527901976E-2"/>
          <c:y val="0.16490710772992953"/>
          <c:w val="0.28459301153377853"/>
          <c:h val="0.23670448933887306"/>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 dos últimos</a:t>
            </a:r>
            <a:r>
              <a:rPr lang="pt-BR" sz="1000" b="1" baseline="0" dirty="0">
                <a:solidFill>
                  <a:schemeClr val="tx1"/>
                </a:solidFill>
                <a:latin typeface="Poppins" panose="00000500000000000000" pitchFamily="2" charset="0"/>
                <a:cs typeface="Poppins" panose="00000500000000000000" pitchFamily="2" charset="0"/>
              </a:rPr>
              <a:t> 3 anos</a:t>
            </a:r>
          </a:p>
        </c:rich>
      </c:tx>
      <c:layout>
        <c:manualLayout>
          <c:xMode val="edge"/>
          <c:yMode val="edge"/>
          <c:x val="0.31887660899916825"/>
          <c:y val="7.7371782042916629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Ibiuna Credit FIC FIM CP</c:v>
                </c:pt>
              </c:strCache>
            </c:strRef>
          </c:tx>
          <c:spPr>
            <a:ln w="28575" cap="rnd">
              <a:solidFill>
                <a:srgbClr val="042E27"/>
              </a:solidFill>
              <a:round/>
            </a:ln>
            <a:effectLst/>
          </c:spPr>
          <c:marker>
            <c:symbol val="none"/>
          </c:marker>
          <c:dLbls>
            <c:dLbl>
              <c:idx val="35"/>
              <c:layout>
                <c:manualLayout>
                  <c:x val="-2.3374419550585529E-2"/>
                  <c:y val="-0.11969023568276932"/>
                </c:manualLayout>
              </c:layout>
              <c:tx>
                <c:rich>
                  <a:bodyPr/>
                  <a:lstStyle/>
                  <a:p>
                    <a:r>
                      <a:rPr lang="en-US" dirty="0">
                        <a:solidFill>
                          <a:schemeClr val="bg1"/>
                        </a:solidFill>
                      </a:rPr>
                      <a:t>43,26%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5777-4E20-AB09-4FB3B7E2B430}"/>
                </c:ext>
              </c:extLst>
            </c:dLbl>
            <c:dLbl>
              <c:idx val="53"/>
              <c:layout>
                <c:manualLayout>
                  <c:x val="-6.374841695614193E-3"/>
                  <c:y val="-9.1527827286823599E-2"/>
                </c:manualLayout>
              </c:layout>
              <c:tx>
                <c:rich>
                  <a:bodyPr/>
                  <a:lstStyle/>
                  <a:p>
                    <a:r>
                      <a:rPr lang="en-US" dirty="0">
                        <a:solidFill>
                          <a:schemeClr val="bg1"/>
                        </a:solidFill>
                      </a:rPr>
                      <a:t>60,18%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777-4E20-AB09-4FB3B7E2B430}"/>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777-4E20-AB09-4FB3B7E2B430}"/>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Planilha1!$A$2:$A$38</c:f>
              <c:numCache>
                <c:formatCode>mmm\-yy</c:formatCode>
                <c:ptCount val="3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Planilha1!$B$2:$B$38</c:f>
              <c:numCache>
                <c:formatCode>General</c:formatCode>
                <c:ptCount val="37"/>
                <c:pt idx="0">
                  <c:v>100</c:v>
                </c:pt>
                <c:pt idx="1">
                  <c:v>100.69569718092224</c:v>
                </c:pt>
                <c:pt idx="2">
                  <c:v>101.79442903545558</c:v>
                </c:pt>
                <c:pt idx="3">
                  <c:v>102.60782747130919</c:v>
                </c:pt>
                <c:pt idx="4">
                  <c:v>103.74992987525849</c:v>
                </c:pt>
                <c:pt idx="5">
                  <c:v>104.54053376772694</c:v>
                </c:pt>
                <c:pt idx="6">
                  <c:v>105.70495346792079</c:v>
                </c:pt>
                <c:pt idx="7">
                  <c:v>107.63580372373472</c:v>
                </c:pt>
                <c:pt idx="8">
                  <c:v>108.80094975901645</c:v>
                </c:pt>
                <c:pt idx="9">
                  <c:v>110.24277642538074</c:v>
                </c:pt>
                <c:pt idx="10">
                  <c:v>111.8705852112838</c:v>
                </c:pt>
                <c:pt idx="11">
                  <c:v>113.356008797475</c:v>
                </c:pt>
                <c:pt idx="12">
                  <c:v>114.08949516901212</c:v>
                </c:pt>
                <c:pt idx="13">
                  <c:v>114.53429809021682</c:v>
                </c:pt>
                <c:pt idx="14">
                  <c:v>115.18626929066299</c:v>
                </c:pt>
                <c:pt idx="15">
                  <c:v>116.32478384434138</c:v>
                </c:pt>
                <c:pt idx="16">
                  <c:v>117.28907600220458</c:v>
                </c:pt>
                <c:pt idx="17">
                  <c:v>118.23774153602103</c:v>
                </c:pt>
                <c:pt idx="18">
                  <c:v>119.8459055560035</c:v>
                </c:pt>
                <c:pt idx="19">
                  <c:v>121.4627529517619</c:v>
                </c:pt>
                <c:pt idx="20">
                  <c:v>123.09980911652727</c:v>
                </c:pt>
                <c:pt idx="21">
                  <c:v>124.31767432517029</c:v>
                </c:pt>
                <c:pt idx="22">
                  <c:v>124.62129509225691</c:v>
                </c:pt>
                <c:pt idx="23">
                  <c:v>126.39216622144407</c:v>
                </c:pt>
                <c:pt idx="24">
                  <c:v>127.99219897333404</c:v>
                </c:pt>
                <c:pt idx="25">
                  <c:v>129.55797001347455</c:v>
                </c:pt>
                <c:pt idx="26">
                  <c:v>131.04432627080186</c:v>
                </c:pt>
                <c:pt idx="27">
                  <c:v>131.92767280588583</c:v>
                </c:pt>
                <c:pt idx="28">
                  <c:v>133.2830763294873</c:v>
                </c:pt>
                <c:pt idx="29">
                  <c:v>134.42608797152346</c:v>
                </c:pt>
                <c:pt idx="30">
                  <c:v>135.6990620773565</c:v>
                </c:pt>
                <c:pt idx="31">
                  <c:v>136.96329136273863</c:v>
                </c:pt>
                <c:pt idx="32">
                  <c:v>138.50740311023532</c:v>
                </c:pt>
                <c:pt idx="33">
                  <c:v>139.59033912190819</c:v>
                </c:pt>
                <c:pt idx="34">
                  <c:v>140.87063534012134</c:v>
                </c:pt>
                <c:pt idx="35">
                  <c:v>141.67134898344045</c:v>
                </c:pt>
                <c:pt idx="36">
                  <c:v>143.26493755734541</c:v>
                </c:pt>
              </c:numCache>
            </c:numRef>
          </c:val>
          <c:smooth val="0"/>
          <c:extLst>
            <c:ext xmlns:c16="http://schemas.microsoft.com/office/drawing/2014/chart" uri="{C3380CC4-5D6E-409C-BE32-E72D297353CC}">
              <c16:uniqueId val="{00000002-5777-4E20-AB09-4FB3B7E2B430}"/>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5"/>
              <c:layout>
                <c:manualLayout>
                  <c:x val="-1.6999577854971335E-2"/>
                  <c:y val="0.11969023568276925"/>
                </c:manualLayout>
              </c:layout>
              <c:tx>
                <c:rich>
                  <a:bodyPr/>
                  <a:lstStyle/>
                  <a:p>
                    <a:r>
                      <a:rPr lang="en-US" dirty="0"/>
                      <a:t>41,24%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5777-4E20-AB09-4FB3B7E2B430}"/>
                </c:ext>
              </c:extLst>
            </c:dLbl>
            <c:dLbl>
              <c:idx val="53"/>
              <c:layout>
                <c:manualLayout>
                  <c:x val="-6.374841695614193E-3"/>
                  <c:y val="0.12673083778175567"/>
                </c:manualLayout>
              </c:layout>
              <c:tx>
                <c:rich>
                  <a:bodyPr/>
                  <a:lstStyle/>
                  <a:p>
                    <a:r>
                      <a:rPr lang="en-US" dirty="0"/>
                      <a:t>49,70%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5777-4E20-AB09-4FB3B7E2B430}"/>
                </c:ext>
              </c:extLst>
            </c:dLbl>
            <c:dLbl>
              <c:idx val="62"/>
              <c:layout>
                <c:manualLayout>
                  <c:x val="2.3872694578657264E-2"/>
                  <c:y val="9.3852889113843208E-2"/>
                </c:manualLayout>
              </c:layout>
              <c:tx>
                <c:rich>
                  <a:bodyPr/>
                  <a:lstStyle/>
                  <a:p>
                    <a:r>
                      <a:rPr lang="en-US" dirty="0">
                        <a:solidFill>
                          <a:schemeClr val="bg1"/>
                        </a:solidFill>
                      </a:rPr>
                      <a:t>59,76%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5777-4E20-AB09-4FB3B7E2B430}"/>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Planilha1!$A$2:$A$38</c:f>
              <c:numCache>
                <c:formatCode>mmm\-yy</c:formatCode>
                <c:ptCount val="3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Planilha1!$C$2:$C$38</c:f>
              <c:numCache>
                <c:formatCode>General</c:formatCode>
                <c:ptCount val="37"/>
                <c:pt idx="0">
                  <c:v>100</c:v>
                </c:pt>
                <c:pt idx="1">
                  <c:v>100.74957662692651</c:v>
                </c:pt>
                <c:pt idx="2">
                  <c:v>101.67994680490858</c:v>
                </c:pt>
                <c:pt idx="3">
                  <c:v>102.52828818767271</c:v>
                </c:pt>
                <c:pt idx="4">
                  <c:v>103.58537776872039</c:v>
                </c:pt>
                <c:pt idx="5">
                  <c:v>104.63526504705895</c:v>
                </c:pt>
                <c:pt idx="6">
                  <c:v>105.71808604737004</c:v>
                </c:pt>
                <c:pt idx="7">
                  <c:v>106.95244344609013</c:v>
                </c:pt>
                <c:pt idx="8">
                  <c:v>108.09895549984793</c:v>
                </c:pt>
                <c:pt idx="9">
                  <c:v>109.20229626537613</c:v>
                </c:pt>
                <c:pt idx="10">
                  <c:v>110.31689857213988</c:v>
                </c:pt>
                <c:pt idx="11">
                  <c:v>111.55610541021505</c:v>
                </c:pt>
                <c:pt idx="12">
                  <c:v>112.8092324509737</c:v>
                </c:pt>
                <c:pt idx="13">
                  <c:v>113.84498128345876</c:v>
                </c:pt>
                <c:pt idx="14">
                  <c:v>115.18228875051712</c:v>
                </c:pt>
                <c:pt idx="15">
                  <c:v>116.23982560724698</c:v>
                </c:pt>
                <c:pt idx="16">
                  <c:v>117.54556560368984</c:v>
                </c:pt>
                <c:pt idx="17">
                  <c:v>118.8056341302994</c:v>
                </c:pt>
                <c:pt idx="18">
                  <c:v>120.07921037779657</c:v>
                </c:pt>
                <c:pt idx="19">
                  <c:v>121.44724366590196</c:v>
                </c:pt>
                <c:pt idx="20">
                  <c:v>122.63097086212778</c:v>
                </c:pt>
                <c:pt idx="21">
                  <c:v>123.85430298103299</c:v>
                </c:pt>
                <c:pt idx="22">
                  <c:v>124.99100380285566</c:v>
                </c:pt>
                <c:pt idx="23">
                  <c:v>126.11132061429743</c:v>
                </c:pt>
                <c:pt idx="24">
                  <c:v>127.33043314399136</c:v>
                </c:pt>
                <c:pt idx="25">
                  <c:v>128.35162742993282</c:v>
                </c:pt>
                <c:pt idx="26">
                  <c:v>129.42141327495295</c:v>
                </c:pt>
                <c:pt idx="27">
                  <c:v>130.56992858109891</c:v>
                </c:pt>
                <c:pt idx="28">
                  <c:v>131.65801768879254</c:v>
                </c:pt>
                <c:pt idx="29">
                  <c:v>132.69591570436501</c:v>
                </c:pt>
                <c:pt idx="30">
                  <c:v>133.89961746011019</c:v>
                </c:pt>
                <c:pt idx="31">
                  <c:v>135.06120016663132</c:v>
                </c:pt>
                <c:pt idx="32">
                  <c:v>136.18793916363356</c:v>
                </c:pt>
                <c:pt idx="33">
                  <c:v>137.45169096939816</c:v>
                </c:pt>
                <c:pt idx="34">
                  <c:v>138.53919663894172</c:v>
                </c:pt>
                <c:pt idx="35">
                  <c:v>139.82463133506852</c:v>
                </c:pt>
                <c:pt idx="36">
                  <c:v>141.23636697476761</c:v>
                </c:pt>
              </c:numCache>
            </c:numRef>
          </c:val>
          <c:smooth val="0"/>
          <c:extLst>
            <c:ext xmlns:c16="http://schemas.microsoft.com/office/drawing/2014/chart" uri="{C3380CC4-5D6E-409C-BE32-E72D297353CC}">
              <c16:uniqueId val="{00000005-5777-4E20-AB09-4FB3B7E2B430}"/>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7"/>
        <c:majorTimeUnit val="months"/>
      </c:dateAx>
      <c:valAx>
        <c:axId val="454887551"/>
        <c:scaling>
          <c:orientation val="minMax"/>
          <c:max val="180"/>
          <c:min val="9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20"/>
      </c:valAx>
      <c:spPr>
        <a:noFill/>
        <a:ln>
          <a:noFill/>
        </a:ln>
        <a:effectLst/>
      </c:spPr>
    </c:plotArea>
    <c:legend>
      <c:legendPos val="r"/>
      <c:layout>
        <c:manualLayout>
          <c:xMode val="edge"/>
          <c:yMode val="edge"/>
          <c:x val="8.9023744026513987E-2"/>
          <c:y val="0.22592516006282212"/>
          <c:w val="0.32449081997698032"/>
          <c:h val="0.3439716646256312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r>
              <a:rPr lang="en-US" sz="1000" b="1" dirty="0">
                <a:solidFill>
                  <a:schemeClr val="tx1"/>
                </a:solidFill>
                <a:latin typeface="Poppins" panose="00000500000000000000" pitchFamily="2" charset="0"/>
                <a:cs typeface="Poppins" panose="00000500000000000000" pitchFamily="2" charset="0"/>
              </a:rPr>
              <a:t>Drawdown</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endParaRPr lang="pt-BR"/>
        </a:p>
      </c:txPr>
    </c:title>
    <c:autoTitleDeleted val="0"/>
    <c:plotArea>
      <c:layout>
        <c:manualLayout>
          <c:layoutTarget val="inner"/>
          <c:xMode val="edge"/>
          <c:yMode val="edge"/>
          <c:x val="6.9984023736163414E-2"/>
          <c:y val="0.14082450041803235"/>
          <c:w val="0.91069230476625207"/>
          <c:h val="0.74641845795477157"/>
        </c:manualLayout>
      </c:layout>
      <c:lineChart>
        <c:grouping val="standard"/>
        <c:varyColors val="0"/>
        <c:ser>
          <c:idx val="0"/>
          <c:order val="0"/>
          <c:tx>
            <c:strRef>
              <c:f>Planilha1!$B$1</c:f>
              <c:strCache>
                <c:ptCount val="1"/>
                <c:pt idx="0">
                  <c:v>Ibiuna Credit FIC FIM CP</c:v>
                </c:pt>
              </c:strCache>
            </c:strRef>
          </c:tx>
          <c:spPr>
            <a:ln w="28575" cap="rnd">
              <a:solidFill>
                <a:srgbClr val="042E27"/>
              </a:solidFill>
              <a:round/>
            </a:ln>
            <a:effectLst/>
          </c:spPr>
          <c:marker>
            <c:symbol val="none"/>
          </c:marker>
          <c:cat>
            <c:numRef>
              <c:f>Planilha1!$A$2:$A$1482</c:f>
              <c:numCache>
                <c:formatCode>dd/mm/yy</c:formatCode>
                <c:ptCount val="1481"/>
                <c:pt idx="0">
                  <c:v>44043</c:v>
                </c:pt>
                <c:pt idx="1">
                  <c:v>44046</c:v>
                </c:pt>
                <c:pt idx="2">
                  <c:v>44047</c:v>
                </c:pt>
                <c:pt idx="3">
                  <c:v>44048</c:v>
                </c:pt>
                <c:pt idx="4">
                  <c:v>44049</c:v>
                </c:pt>
                <c:pt idx="5">
                  <c:v>44050</c:v>
                </c:pt>
                <c:pt idx="6">
                  <c:v>44053</c:v>
                </c:pt>
                <c:pt idx="7">
                  <c:v>44054</c:v>
                </c:pt>
                <c:pt idx="8">
                  <c:v>44055</c:v>
                </c:pt>
                <c:pt idx="9">
                  <c:v>44056</c:v>
                </c:pt>
                <c:pt idx="10">
                  <c:v>44057</c:v>
                </c:pt>
                <c:pt idx="11">
                  <c:v>44060</c:v>
                </c:pt>
                <c:pt idx="12">
                  <c:v>44061</c:v>
                </c:pt>
                <c:pt idx="13">
                  <c:v>44062</c:v>
                </c:pt>
                <c:pt idx="14">
                  <c:v>44063</c:v>
                </c:pt>
                <c:pt idx="15">
                  <c:v>44064</c:v>
                </c:pt>
                <c:pt idx="16">
                  <c:v>44067</c:v>
                </c:pt>
                <c:pt idx="17">
                  <c:v>44068</c:v>
                </c:pt>
                <c:pt idx="18">
                  <c:v>44069</c:v>
                </c:pt>
                <c:pt idx="19">
                  <c:v>44070</c:v>
                </c:pt>
                <c:pt idx="20">
                  <c:v>44071</c:v>
                </c:pt>
                <c:pt idx="21">
                  <c:v>44074</c:v>
                </c:pt>
                <c:pt idx="22">
                  <c:v>44075</c:v>
                </c:pt>
                <c:pt idx="23">
                  <c:v>44076</c:v>
                </c:pt>
                <c:pt idx="24">
                  <c:v>44077</c:v>
                </c:pt>
                <c:pt idx="25">
                  <c:v>44078</c:v>
                </c:pt>
                <c:pt idx="26">
                  <c:v>44082</c:v>
                </c:pt>
                <c:pt idx="27">
                  <c:v>44083</c:v>
                </c:pt>
                <c:pt idx="28">
                  <c:v>44084</c:v>
                </c:pt>
                <c:pt idx="29">
                  <c:v>44085</c:v>
                </c:pt>
                <c:pt idx="30">
                  <c:v>44088</c:v>
                </c:pt>
                <c:pt idx="31">
                  <c:v>44089</c:v>
                </c:pt>
                <c:pt idx="32">
                  <c:v>44090</c:v>
                </c:pt>
                <c:pt idx="33">
                  <c:v>44091</c:v>
                </c:pt>
                <c:pt idx="34">
                  <c:v>44092</c:v>
                </c:pt>
                <c:pt idx="35">
                  <c:v>44095</c:v>
                </c:pt>
                <c:pt idx="36">
                  <c:v>44096</c:v>
                </c:pt>
                <c:pt idx="37">
                  <c:v>44097</c:v>
                </c:pt>
                <c:pt idx="38">
                  <c:v>44098</c:v>
                </c:pt>
                <c:pt idx="39">
                  <c:v>44099</c:v>
                </c:pt>
                <c:pt idx="40">
                  <c:v>44102</c:v>
                </c:pt>
                <c:pt idx="41">
                  <c:v>44103</c:v>
                </c:pt>
                <c:pt idx="42">
                  <c:v>44104</c:v>
                </c:pt>
                <c:pt idx="43">
                  <c:v>44105</c:v>
                </c:pt>
                <c:pt idx="44">
                  <c:v>44106</c:v>
                </c:pt>
                <c:pt idx="45">
                  <c:v>44109</c:v>
                </c:pt>
                <c:pt idx="46">
                  <c:v>44110</c:v>
                </c:pt>
                <c:pt idx="47">
                  <c:v>44111</c:v>
                </c:pt>
                <c:pt idx="48">
                  <c:v>44112</c:v>
                </c:pt>
                <c:pt idx="49">
                  <c:v>44113</c:v>
                </c:pt>
                <c:pt idx="50">
                  <c:v>44117</c:v>
                </c:pt>
                <c:pt idx="51">
                  <c:v>44118</c:v>
                </c:pt>
                <c:pt idx="52">
                  <c:v>44119</c:v>
                </c:pt>
                <c:pt idx="53">
                  <c:v>44120</c:v>
                </c:pt>
                <c:pt idx="54">
                  <c:v>44123</c:v>
                </c:pt>
                <c:pt idx="55">
                  <c:v>44124</c:v>
                </c:pt>
                <c:pt idx="56">
                  <c:v>44125</c:v>
                </c:pt>
                <c:pt idx="57">
                  <c:v>44126</c:v>
                </c:pt>
                <c:pt idx="58">
                  <c:v>44127</c:v>
                </c:pt>
                <c:pt idx="59">
                  <c:v>44130</c:v>
                </c:pt>
                <c:pt idx="60">
                  <c:v>44131</c:v>
                </c:pt>
                <c:pt idx="61">
                  <c:v>44132</c:v>
                </c:pt>
                <c:pt idx="62">
                  <c:v>44133</c:v>
                </c:pt>
                <c:pt idx="63">
                  <c:v>44134</c:v>
                </c:pt>
                <c:pt idx="64">
                  <c:v>44138</c:v>
                </c:pt>
                <c:pt idx="65">
                  <c:v>44139</c:v>
                </c:pt>
                <c:pt idx="66">
                  <c:v>44140</c:v>
                </c:pt>
                <c:pt idx="67">
                  <c:v>44141</c:v>
                </c:pt>
                <c:pt idx="68">
                  <c:v>44144</c:v>
                </c:pt>
                <c:pt idx="69">
                  <c:v>44145</c:v>
                </c:pt>
                <c:pt idx="70">
                  <c:v>44146</c:v>
                </c:pt>
                <c:pt idx="71">
                  <c:v>44147</c:v>
                </c:pt>
                <c:pt idx="72">
                  <c:v>44148</c:v>
                </c:pt>
                <c:pt idx="73">
                  <c:v>44151</c:v>
                </c:pt>
                <c:pt idx="74">
                  <c:v>44152</c:v>
                </c:pt>
                <c:pt idx="75">
                  <c:v>44153</c:v>
                </c:pt>
                <c:pt idx="76">
                  <c:v>44154</c:v>
                </c:pt>
                <c:pt idx="77">
                  <c:v>44155</c:v>
                </c:pt>
                <c:pt idx="78">
                  <c:v>44158</c:v>
                </c:pt>
                <c:pt idx="79">
                  <c:v>44159</c:v>
                </c:pt>
                <c:pt idx="80">
                  <c:v>44160</c:v>
                </c:pt>
                <c:pt idx="81">
                  <c:v>44161</c:v>
                </c:pt>
                <c:pt idx="82">
                  <c:v>44162</c:v>
                </c:pt>
                <c:pt idx="83">
                  <c:v>44165</c:v>
                </c:pt>
                <c:pt idx="84">
                  <c:v>44166</c:v>
                </c:pt>
                <c:pt idx="85">
                  <c:v>44167</c:v>
                </c:pt>
                <c:pt idx="86">
                  <c:v>44168</c:v>
                </c:pt>
                <c:pt idx="87">
                  <c:v>44169</c:v>
                </c:pt>
                <c:pt idx="88">
                  <c:v>44172</c:v>
                </c:pt>
                <c:pt idx="89">
                  <c:v>44173</c:v>
                </c:pt>
                <c:pt idx="90">
                  <c:v>44174</c:v>
                </c:pt>
                <c:pt idx="91">
                  <c:v>44175</c:v>
                </c:pt>
                <c:pt idx="92">
                  <c:v>44176</c:v>
                </c:pt>
                <c:pt idx="93">
                  <c:v>44179</c:v>
                </c:pt>
                <c:pt idx="94">
                  <c:v>44180</c:v>
                </c:pt>
                <c:pt idx="95">
                  <c:v>44181</c:v>
                </c:pt>
                <c:pt idx="96">
                  <c:v>44182</c:v>
                </c:pt>
                <c:pt idx="97">
                  <c:v>44183</c:v>
                </c:pt>
                <c:pt idx="98">
                  <c:v>44186</c:v>
                </c:pt>
                <c:pt idx="99">
                  <c:v>44187</c:v>
                </c:pt>
                <c:pt idx="100">
                  <c:v>44188</c:v>
                </c:pt>
                <c:pt idx="101">
                  <c:v>44189</c:v>
                </c:pt>
                <c:pt idx="102">
                  <c:v>44193</c:v>
                </c:pt>
                <c:pt idx="103">
                  <c:v>44194</c:v>
                </c:pt>
                <c:pt idx="104">
                  <c:v>44195</c:v>
                </c:pt>
                <c:pt idx="105">
                  <c:v>44196</c:v>
                </c:pt>
                <c:pt idx="106">
                  <c:v>44200</c:v>
                </c:pt>
                <c:pt idx="107">
                  <c:v>44201</c:v>
                </c:pt>
                <c:pt idx="108">
                  <c:v>44202</c:v>
                </c:pt>
                <c:pt idx="109">
                  <c:v>44203</c:v>
                </c:pt>
                <c:pt idx="110">
                  <c:v>44204</c:v>
                </c:pt>
                <c:pt idx="111">
                  <c:v>44207</c:v>
                </c:pt>
                <c:pt idx="112">
                  <c:v>44208</c:v>
                </c:pt>
                <c:pt idx="113">
                  <c:v>44209</c:v>
                </c:pt>
                <c:pt idx="114">
                  <c:v>44210</c:v>
                </c:pt>
                <c:pt idx="115">
                  <c:v>44211</c:v>
                </c:pt>
                <c:pt idx="116">
                  <c:v>44214</c:v>
                </c:pt>
                <c:pt idx="117">
                  <c:v>44215</c:v>
                </c:pt>
                <c:pt idx="118">
                  <c:v>44216</c:v>
                </c:pt>
                <c:pt idx="119">
                  <c:v>44217</c:v>
                </c:pt>
                <c:pt idx="120">
                  <c:v>44218</c:v>
                </c:pt>
                <c:pt idx="121">
                  <c:v>44221</c:v>
                </c:pt>
                <c:pt idx="122">
                  <c:v>44222</c:v>
                </c:pt>
                <c:pt idx="123">
                  <c:v>44223</c:v>
                </c:pt>
                <c:pt idx="124">
                  <c:v>44224</c:v>
                </c:pt>
                <c:pt idx="125">
                  <c:v>44225</c:v>
                </c:pt>
                <c:pt idx="126">
                  <c:v>44228</c:v>
                </c:pt>
                <c:pt idx="127">
                  <c:v>44229</c:v>
                </c:pt>
                <c:pt idx="128">
                  <c:v>44230</c:v>
                </c:pt>
                <c:pt idx="129">
                  <c:v>44231</c:v>
                </c:pt>
                <c:pt idx="130">
                  <c:v>44232</c:v>
                </c:pt>
                <c:pt idx="131">
                  <c:v>44235</c:v>
                </c:pt>
                <c:pt idx="132">
                  <c:v>44236</c:v>
                </c:pt>
                <c:pt idx="133">
                  <c:v>44237</c:v>
                </c:pt>
                <c:pt idx="134">
                  <c:v>44238</c:v>
                </c:pt>
                <c:pt idx="135">
                  <c:v>44239</c:v>
                </c:pt>
                <c:pt idx="136">
                  <c:v>44244</c:v>
                </c:pt>
                <c:pt idx="137">
                  <c:v>44245</c:v>
                </c:pt>
                <c:pt idx="138">
                  <c:v>44246</c:v>
                </c:pt>
                <c:pt idx="139">
                  <c:v>44249</c:v>
                </c:pt>
                <c:pt idx="140">
                  <c:v>44250</c:v>
                </c:pt>
                <c:pt idx="141">
                  <c:v>44251</c:v>
                </c:pt>
                <c:pt idx="142">
                  <c:v>44252</c:v>
                </c:pt>
                <c:pt idx="143">
                  <c:v>44253</c:v>
                </c:pt>
                <c:pt idx="144">
                  <c:v>44256</c:v>
                </c:pt>
                <c:pt idx="145">
                  <c:v>44257</c:v>
                </c:pt>
                <c:pt idx="146">
                  <c:v>44258</c:v>
                </c:pt>
                <c:pt idx="147">
                  <c:v>44259</c:v>
                </c:pt>
                <c:pt idx="148">
                  <c:v>44260</c:v>
                </c:pt>
                <c:pt idx="149">
                  <c:v>44263</c:v>
                </c:pt>
                <c:pt idx="150">
                  <c:v>44264</c:v>
                </c:pt>
                <c:pt idx="151">
                  <c:v>44265</c:v>
                </c:pt>
                <c:pt idx="152">
                  <c:v>44266</c:v>
                </c:pt>
                <c:pt idx="153">
                  <c:v>44267</c:v>
                </c:pt>
                <c:pt idx="154">
                  <c:v>44270</c:v>
                </c:pt>
                <c:pt idx="155">
                  <c:v>44271</c:v>
                </c:pt>
                <c:pt idx="156">
                  <c:v>44272</c:v>
                </c:pt>
                <c:pt idx="157">
                  <c:v>44273</c:v>
                </c:pt>
                <c:pt idx="158">
                  <c:v>44274</c:v>
                </c:pt>
                <c:pt idx="159">
                  <c:v>44277</c:v>
                </c:pt>
                <c:pt idx="160">
                  <c:v>44278</c:v>
                </c:pt>
                <c:pt idx="161">
                  <c:v>44279</c:v>
                </c:pt>
                <c:pt idx="162">
                  <c:v>44280</c:v>
                </c:pt>
                <c:pt idx="163">
                  <c:v>44281</c:v>
                </c:pt>
                <c:pt idx="164">
                  <c:v>44284</c:v>
                </c:pt>
                <c:pt idx="165">
                  <c:v>44285</c:v>
                </c:pt>
                <c:pt idx="166">
                  <c:v>44286</c:v>
                </c:pt>
                <c:pt idx="167">
                  <c:v>44287</c:v>
                </c:pt>
                <c:pt idx="168">
                  <c:v>44291</c:v>
                </c:pt>
                <c:pt idx="169">
                  <c:v>44292</c:v>
                </c:pt>
                <c:pt idx="170">
                  <c:v>44293</c:v>
                </c:pt>
                <c:pt idx="171">
                  <c:v>44294</c:v>
                </c:pt>
                <c:pt idx="172">
                  <c:v>44295</c:v>
                </c:pt>
                <c:pt idx="173">
                  <c:v>44298</c:v>
                </c:pt>
                <c:pt idx="174">
                  <c:v>44299</c:v>
                </c:pt>
                <c:pt idx="175">
                  <c:v>44300</c:v>
                </c:pt>
                <c:pt idx="176">
                  <c:v>44301</c:v>
                </c:pt>
                <c:pt idx="177">
                  <c:v>44302</c:v>
                </c:pt>
                <c:pt idx="178">
                  <c:v>44305</c:v>
                </c:pt>
                <c:pt idx="179">
                  <c:v>44306</c:v>
                </c:pt>
                <c:pt idx="180">
                  <c:v>44308</c:v>
                </c:pt>
                <c:pt idx="181">
                  <c:v>44309</c:v>
                </c:pt>
                <c:pt idx="182">
                  <c:v>44312</c:v>
                </c:pt>
                <c:pt idx="183">
                  <c:v>44313</c:v>
                </c:pt>
                <c:pt idx="184">
                  <c:v>44314</c:v>
                </c:pt>
                <c:pt idx="185">
                  <c:v>44315</c:v>
                </c:pt>
                <c:pt idx="186">
                  <c:v>44316</c:v>
                </c:pt>
                <c:pt idx="187">
                  <c:v>44319</c:v>
                </c:pt>
                <c:pt idx="188">
                  <c:v>44320</c:v>
                </c:pt>
                <c:pt idx="189">
                  <c:v>44321</c:v>
                </c:pt>
                <c:pt idx="190">
                  <c:v>44322</c:v>
                </c:pt>
                <c:pt idx="191">
                  <c:v>44323</c:v>
                </c:pt>
                <c:pt idx="192">
                  <c:v>44326</c:v>
                </c:pt>
                <c:pt idx="193">
                  <c:v>44327</c:v>
                </c:pt>
                <c:pt idx="194">
                  <c:v>44328</c:v>
                </c:pt>
                <c:pt idx="195">
                  <c:v>44329</c:v>
                </c:pt>
                <c:pt idx="196">
                  <c:v>44330</c:v>
                </c:pt>
                <c:pt idx="197">
                  <c:v>44333</c:v>
                </c:pt>
                <c:pt idx="198">
                  <c:v>44334</c:v>
                </c:pt>
                <c:pt idx="199">
                  <c:v>44335</c:v>
                </c:pt>
                <c:pt idx="200">
                  <c:v>44336</c:v>
                </c:pt>
                <c:pt idx="201">
                  <c:v>44337</c:v>
                </c:pt>
                <c:pt idx="202">
                  <c:v>44340</c:v>
                </c:pt>
                <c:pt idx="203">
                  <c:v>44341</c:v>
                </c:pt>
                <c:pt idx="204">
                  <c:v>44342</c:v>
                </c:pt>
                <c:pt idx="205">
                  <c:v>44343</c:v>
                </c:pt>
                <c:pt idx="206">
                  <c:v>44344</c:v>
                </c:pt>
                <c:pt idx="207">
                  <c:v>44347</c:v>
                </c:pt>
                <c:pt idx="208">
                  <c:v>44348</c:v>
                </c:pt>
                <c:pt idx="209">
                  <c:v>44349</c:v>
                </c:pt>
                <c:pt idx="210">
                  <c:v>44351</c:v>
                </c:pt>
                <c:pt idx="211">
                  <c:v>44354</c:v>
                </c:pt>
                <c:pt idx="212">
                  <c:v>44355</c:v>
                </c:pt>
                <c:pt idx="213">
                  <c:v>44356</c:v>
                </c:pt>
                <c:pt idx="214">
                  <c:v>44357</c:v>
                </c:pt>
                <c:pt idx="215">
                  <c:v>44358</c:v>
                </c:pt>
                <c:pt idx="216">
                  <c:v>44361</c:v>
                </c:pt>
                <c:pt idx="217">
                  <c:v>44362</c:v>
                </c:pt>
                <c:pt idx="218">
                  <c:v>44363</c:v>
                </c:pt>
                <c:pt idx="219">
                  <c:v>44364</c:v>
                </c:pt>
                <c:pt idx="220">
                  <c:v>44365</c:v>
                </c:pt>
                <c:pt idx="221">
                  <c:v>44368</c:v>
                </c:pt>
                <c:pt idx="222">
                  <c:v>44369</c:v>
                </c:pt>
                <c:pt idx="223">
                  <c:v>44370</c:v>
                </c:pt>
                <c:pt idx="224">
                  <c:v>44371</c:v>
                </c:pt>
                <c:pt idx="225">
                  <c:v>44372</c:v>
                </c:pt>
                <c:pt idx="226">
                  <c:v>44375</c:v>
                </c:pt>
                <c:pt idx="227">
                  <c:v>44376</c:v>
                </c:pt>
                <c:pt idx="228">
                  <c:v>44377</c:v>
                </c:pt>
                <c:pt idx="229">
                  <c:v>44378</c:v>
                </c:pt>
                <c:pt idx="230">
                  <c:v>44379</c:v>
                </c:pt>
                <c:pt idx="231">
                  <c:v>44382</c:v>
                </c:pt>
                <c:pt idx="232">
                  <c:v>44383</c:v>
                </c:pt>
                <c:pt idx="233">
                  <c:v>44384</c:v>
                </c:pt>
                <c:pt idx="234">
                  <c:v>44385</c:v>
                </c:pt>
                <c:pt idx="235">
                  <c:v>44386</c:v>
                </c:pt>
                <c:pt idx="236">
                  <c:v>44389</c:v>
                </c:pt>
                <c:pt idx="237">
                  <c:v>44390</c:v>
                </c:pt>
                <c:pt idx="238">
                  <c:v>44391</c:v>
                </c:pt>
                <c:pt idx="239">
                  <c:v>44392</c:v>
                </c:pt>
                <c:pt idx="240">
                  <c:v>44393</c:v>
                </c:pt>
                <c:pt idx="241">
                  <c:v>44396</c:v>
                </c:pt>
                <c:pt idx="242">
                  <c:v>44397</c:v>
                </c:pt>
                <c:pt idx="243">
                  <c:v>44398</c:v>
                </c:pt>
                <c:pt idx="244">
                  <c:v>44399</c:v>
                </c:pt>
                <c:pt idx="245">
                  <c:v>44400</c:v>
                </c:pt>
                <c:pt idx="246">
                  <c:v>44403</c:v>
                </c:pt>
                <c:pt idx="247">
                  <c:v>44404</c:v>
                </c:pt>
                <c:pt idx="248">
                  <c:v>44405</c:v>
                </c:pt>
                <c:pt idx="249">
                  <c:v>44406</c:v>
                </c:pt>
                <c:pt idx="250">
                  <c:v>44407</c:v>
                </c:pt>
                <c:pt idx="251">
                  <c:v>44410</c:v>
                </c:pt>
                <c:pt idx="252">
                  <c:v>44411</c:v>
                </c:pt>
                <c:pt idx="253">
                  <c:v>44412</c:v>
                </c:pt>
                <c:pt idx="254">
                  <c:v>44413</c:v>
                </c:pt>
                <c:pt idx="255">
                  <c:v>44414</c:v>
                </c:pt>
                <c:pt idx="256">
                  <c:v>44417</c:v>
                </c:pt>
                <c:pt idx="257">
                  <c:v>44418</c:v>
                </c:pt>
                <c:pt idx="258">
                  <c:v>44419</c:v>
                </c:pt>
                <c:pt idx="259">
                  <c:v>44420</c:v>
                </c:pt>
                <c:pt idx="260">
                  <c:v>44421</c:v>
                </c:pt>
                <c:pt idx="261">
                  <c:v>44424</c:v>
                </c:pt>
                <c:pt idx="262">
                  <c:v>44425</c:v>
                </c:pt>
                <c:pt idx="263">
                  <c:v>44426</c:v>
                </c:pt>
                <c:pt idx="264">
                  <c:v>44427</c:v>
                </c:pt>
                <c:pt idx="265">
                  <c:v>44428</c:v>
                </c:pt>
                <c:pt idx="266">
                  <c:v>44431</c:v>
                </c:pt>
                <c:pt idx="267">
                  <c:v>44432</c:v>
                </c:pt>
                <c:pt idx="268">
                  <c:v>44433</c:v>
                </c:pt>
                <c:pt idx="269">
                  <c:v>44434</c:v>
                </c:pt>
                <c:pt idx="270">
                  <c:v>44435</c:v>
                </c:pt>
                <c:pt idx="271">
                  <c:v>44438</c:v>
                </c:pt>
                <c:pt idx="272">
                  <c:v>44439</c:v>
                </c:pt>
                <c:pt idx="273">
                  <c:v>44440</c:v>
                </c:pt>
                <c:pt idx="274">
                  <c:v>44441</c:v>
                </c:pt>
                <c:pt idx="275">
                  <c:v>44442</c:v>
                </c:pt>
                <c:pt idx="276">
                  <c:v>44445</c:v>
                </c:pt>
                <c:pt idx="277">
                  <c:v>44447</c:v>
                </c:pt>
                <c:pt idx="278">
                  <c:v>44448</c:v>
                </c:pt>
                <c:pt idx="279">
                  <c:v>44449</c:v>
                </c:pt>
                <c:pt idx="280">
                  <c:v>44452</c:v>
                </c:pt>
                <c:pt idx="281">
                  <c:v>44453</c:v>
                </c:pt>
                <c:pt idx="282">
                  <c:v>44454</c:v>
                </c:pt>
                <c:pt idx="283">
                  <c:v>44455</c:v>
                </c:pt>
                <c:pt idx="284">
                  <c:v>44456</c:v>
                </c:pt>
                <c:pt idx="285">
                  <c:v>44459</c:v>
                </c:pt>
                <c:pt idx="286">
                  <c:v>44460</c:v>
                </c:pt>
                <c:pt idx="287">
                  <c:v>44461</c:v>
                </c:pt>
                <c:pt idx="288">
                  <c:v>44462</c:v>
                </c:pt>
                <c:pt idx="289">
                  <c:v>44463</c:v>
                </c:pt>
                <c:pt idx="290">
                  <c:v>44466</c:v>
                </c:pt>
                <c:pt idx="291">
                  <c:v>44467</c:v>
                </c:pt>
                <c:pt idx="292">
                  <c:v>44468</c:v>
                </c:pt>
                <c:pt idx="293">
                  <c:v>44469</c:v>
                </c:pt>
                <c:pt idx="294">
                  <c:v>44470</c:v>
                </c:pt>
                <c:pt idx="295">
                  <c:v>44473</c:v>
                </c:pt>
                <c:pt idx="296">
                  <c:v>44474</c:v>
                </c:pt>
                <c:pt idx="297">
                  <c:v>44475</c:v>
                </c:pt>
                <c:pt idx="298">
                  <c:v>44476</c:v>
                </c:pt>
                <c:pt idx="299">
                  <c:v>44477</c:v>
                </c:pt>
                <c:pt idx="300">
                  <c:v>44480</c:v>
                </c:pt>
                <c:pt idx="301">
                  <c:v>44482</c:v>
                </c:pt>
                <c:pt idx="302">
                  <c:v>44483</c:v>
                </c:pt>
                <c:pt idx="303">
                  <c:v>44484</c:v>
                </c:pt>
                <c:pt idx="304">
                  <c:v>44487</c:v>
                </c:pt>
                <c:pt idx="305">
                  <c:v>44488</c:v>
                </c:pt>
                <c:pt idx="306">
                  <c:v>44489</c:v>
                </c:pt>
                <c:pt idx="307">
                  <c:v>44490</c:v>
                </c:pt>
                <c:pt idx="308">
                  <c:v>44491</c:v>
                </c:pt>
                <c:pt idx="309">
                  <c:v>44494</c:v>
                </c:pt>
                <c:pt idx="310">
                  <c:v>44495</c:v>
                </c:pt>
                <c:pt idx="311">
                  <c:v>44496</c:v>
                </c:pt>
                <c:pt idx="312">
                  <c:v>44497</c:v>
                </c:pt>
                <c:pt idx="313">
                  <c:v>44498</c:v>
                </c:pt>
                <c:pt idx="314">
                  <c:v>44501</c:v>
                </c:pt>
                <c:pt idx="315">
                  <c:v>44503</c:v>
                </c:pt>
                <c:pt idx="316">
                  <c:v>44504</c:v>
                </c:pt>
                <c:pt idx="317">
                  <c:v>44505</c:v>
                </c:pt>
                <c:pt idx="318">
                  <c:v>44508</c:v>
                </c:pt>
                <c:pt idx="319">
                  <c:v>44509</c:v>
                </c:pt>
                <c:pt idx="320">
                  <c:v>44510</c:v>
                </c:pt>
                <c:pt idx="321">
                  <c:v>44511</c:v>
                </c:pt>
                <c:pt idx="322">
                  <c:v>44512</c:v>
                </c:pt>
                <c:pt idx="323">
                  <c:v>44516</c:v>
                </c:pt>
                <c:pt idx="324">
                  <c:v>44517</c:v>
                </c:pt>
                <c:pt idx="325">
                  <c:v>44518</c:v>
                </c:pt>
                <c:pt idx="326">
                  <c:v>44519</c:v>
                </c:pt>
                <c:pt idx="327">
                  <c:v>44522</c:v>
                </c:pt>
                <c:pt idx="328">
                  <c:v>44523</c:v>
                </c:pt>
                <c:pt idx="329">
                  <c:v>44524</c:v>
                </c:pt>
                <c:pt idx="330">
                  <c:v>44525</c:v>
                </c:pt>
                <c:pt idx="331">
                  <c:v>44526</c:v>
                </c:pt>
                <c:pt idx="332">
                  <c:v>44529</c:v>
                </c:pt>
                <c:pt idx="333">
                  <c:v>44530</c:v>
                </c:pt>
                <c:pt idx="334">
                  <c:v>44531</c:v>
                </c:pt>
                <c:pt idx="335">
                  <c:v>44532</c:v>
                </c:pt>
                <c:pt idx="336">
                  <c:v>44533</c:v>
                </c:pt>
                <c:pt idx="337">
                  <c:v>44536</c:v>
                </c:pt>
                <c:pt idx="338">
                  <c:v>44537</c:v>
                </c:pt>
                <c:pt idx="339">
                  <c:v>44538</c:v>
                </c:pt>
                <c:pt idx="340">
                  <c:v>44539</c:v>
                </c:pt>
                <c:pt idx="341">
                  <c:v>44540</c:v>
                </c:pt>
                <c:pt idx="342">
                  <c:v>44543</c:v>
                </c:pt>
                <c:pt idx="343">
                  <c:v>44544</c:v>
                </c:pt>
                <c:pt idx="344">
                  <c:v>44545</c:v>
                </c:pt>
                <c:pt idx="345">
                  <c:v>44546</c:v>
                </c:pt>
                <c:pt idx="346">
                  <c:v>44547</c:v>
                </c:pt>
                <c:pt idx="347">
                  <c:v>44550</c:v>
                </c:pt>
                <c:pt idx="348">
                  <c:v>44551</c:v>
                </c:pt>
                <c:pt idx="349">
                  <c:v>44552</c:v>
                </c:pt>
                <c:pt idx="350">
                  <c:v>44553</c:v>
                </c:pt>
                <c:pt idx="351">
                  <c:v>44554</c:v>
                </c:pt>
                <c:pt idx="352">
                  <c:v>44557</c:v>
                </c:pt>
                <c:pt idx="353">
                  <c:v>44558</c:v>
                </c:pt>
                <c:pt idx="354">
                  <c:v>44559</c:v>
                </c:pt>
                <c:pt idx="355">
                  <c:v>44560</c:v>
                </c:pt>
                <c:pt idx="356">
                  <c:v>44561</c:v>
                </c:pt>
                <c:pt idx="357">
                  <c:v>44564</c:v>
                </c:pt>
                <c:pt idx="358">
                  <c:v>44565</c:v>
                </c:pt>
                <c:pt idx="359">
                  <c:v>44566</c:v>
                </c:pt>
                <c:pt idx="360">
                  <c:v>44567</c:v>
                </c:pt>
                <c:pt idx="361">
                  <c:v>44568</c:v>
                </c:pt>
                <c:pt idx="362">
                  <c:v>44571</c:v>
                </c:pt>
                <c:pt idx="363">
                  <c:v>44572</c:v>
                </c:pt>
                <c:pt idx="364">
                  <c:v>44573</c:v>
                </c:pt>
                <c:pt idx="365">
                  <c:v>44574</c:v>
                </c:pt>
                <c:pt idx="366">
                  <c:v>44575</c:v>
                </c:pt>
                <c:pt idx="367">
                  <c:v>44578</c:v>
                </c:pt>
                <c:pt idx="368">
                  <c:v>44579</c:v>
                </c:pt>
                <c:pt idx="369">
                  <c:v>44580</c:v>
                </c:pt>
                <c:pt idx="370">
                  <c:v>44581</c:v>
                </c:pt>
                <c:pt idx="371">
                  <c:v>44582</c:v>
                </c:pt>
                <c:pt idx="372">
                  <c:v>44585</c:v>
                </c:pt>
                <c:pt idx="373">
                  <c:v>44586</c:v>
                </c:pt>
                <c:pt idx="374">
                  <c:v>44587</c:v>
                </c:pt>
                <c:pt idx="375">
                  <c:v>44588</c:v>
                </c:pt>
                <c:pt idx="376">
                  <c:v>44589</c:v>
                </c:pt>
                <c:pt idx="377">
                  <c:v>44592</c:v>
                </c:pt>
                <c:pt idx="378">
                  <c:v>44593</c:v>
                </c:pt>
                <c:pt idx="379">
                  <c:v>44594</c:v>
                </c:pt>
                <c:pt idx="380">
                  <c:v>44595</c:v>
                </c:pt>
                <c:pt idx="381">
                  <c:v>44596</c:v>
                </c:pt>
                <c:pt idx="382">
                  <c:v>44599</c:v>
                </c:pt>
                <c:pt idx="383">
                  <c:v>44600</c:v>
                </c:pt>
                <c:pt idx="384">
                  <c:v>44601</c:v>
                </c:pt>
                <c:pt idx="385">
                  <c:v>44602</c:v>
                </c:pt>
                <c:pt idx="386">
                  <c:v>44603</c:v>
                </c:pt>
                <c:pt idx="387">
                  <c:v>44606</c:v>
                </c:pt>
                <c:pt idx="388">
                  <c:v>44607</c:v>
                </c:pt>
                <c:pt idx="389">
                  <c:v>44608</c:v>
                </c:pt>
                <c:pt idx="390">
                  <c:v>44609</c:v>
                </c:pt>
                <c:pt idx="391">
                  <c:v>44610</c:v>
                </c:pt>
                <c:pt idx="392">
                  <c:v>44613</c:v>
                </c:pt>
                <c:pt idx="393">
                  <c:v>44614</c:v>
                </c:pt>
                <c:pt idx="394">
                  <c:v>44615</c:v>
                </c:pt>
                <c:pt idx="395">
                  <c:v>44616</c:v>
                </c:pt>
                <c:pt idx="396">
                  <c:v>44617</c:v>
                </c:pt>
                <c:pt idx="397">
                  <c:v>44622</c:v>
                </c:pt>
                <c:pt idx="398">
                  <c:v>44623</c:v>
                </c:pt>
                <c:pt idx="399">
                  <c:v>44624</c:v>
                </c:pt>
                <c:pt idx="400">
                  <c:v>44627</c:v>
                </c:pt>
                <c:pt idx="401">
                  <c:v>44628</c:v>
                </c:pt>
                <c:pt idx="402">
                  <c:v>44629</c:v>
                </c:pt>
                <c:pt idx="403">
                  <c:v>44630</c:v>
                </c:pt>
                <c:pt idx="404">
                  <c:v>44631</c:v>
                </c:pt>
                <c:pt idx="405">
                  <c:v>44634</c:v>
                </c:pt>
                <c:pt idx="406">
                  <c:v>44635</c:v>
                </c:pt>
                <c:pt idx="407">
                  <c:v>44636</c:v>
                </c:pt>
                <c:pt idx="408">
                  <c:v>44637</c:v>
                </c:pt>
                <c:pt idx="409">
                  <c:v>44638</c:v>
                </c:pt>
                <c:pt idx="410">
                  <c:v>44641</c:v>
                </c:pt>
                <c:pt idx="411">
                  <c:v>44642</c:v>
                </c:pt>
                <c:pt idx="412">
                  <c:v>44643</c:v>
                </c:pt>
                <c:pt idx="413">
                  <c:v>44644</c:v>
                </c:pt>
                <c:pt idx="414">
                  <c:v>44645</c:v>
                </c:pt>
                <c:pt idx="415">
                  <c:v>44648</c:v>
                </c:pt>
                <c:pt idx="416">
                  <c:v>44649</c:v>
                </c:pt>
                <c:pt idx="417">
                  <c:v>44650</c:v>
                </c:pt>
                <c:pt idx="418">
                  <c:v>44651</c:v>
                </c:pt>
                <c:pt idx="419">
                  <c:v>44652</c:v>
                </c:pt>
                <c:pt idx="420">
                  <c:v>44655</c:v>
                </c:pt>
                <c:pt idx="421">
                  <c:v>44656</c:v>
                </c:pt>
                <c:pt idx="422">
                  <c:v>44657</c:v>
                </c:pt>
                <c:pt idx="423">
                  <c:v>44658</c:v>
                </c:pt>
                <c:pt idx="424">
                  <c:v>44659</c:v>
                </c:pt>
                <c:pt idx="425">
                  <c:v>44662</c:v>
                </c:pt>
                <c:pt idx="426">
                  <c:v>44663</c:v>
                </c:pt>
                <c:pt idx="427">
                  <c:v>44664</c:v>
                </c:pt>
                <c:pt idx="428">
                  <c:v>44665</c:v>
                </c:pt>
                <c:pt idx="429">
                  <c:v>44669</c:v>
                </c:pt>
                <c:pt idx="430">
                  <c:v>44670</c:v>
                </c:pt>
                <c:pt idx="431">
                  <c:v>44671</c:v>
                </c:pt>
                <c:pt idx="432">
                  <c:v>44673</c:v>
                </c:pt>
                <c:pt idx="433">
                  <c:v>44676</c:v>
                </c:pt>
                <c:pt idx="434">
                  <c:v>44677</c:v>
                </c:pt>
                <c:pt idx="435">
                  <c:v>44678</c:v>
                </c:pt>
                <c:pt idx="436">
                  <c:v>44679</c:v>
                </c:pt>
                <c:pt idx="437">
                  <c:v>44680</c:v>
                </c:pt>
                <c:pt idx="438">
                  <c:v>44683</c:v>
                </c:pt>
                <c:pt idx="439">
                  <c:v>44684</c:v>
                </c:pt>
                <c:pt idx="440">
                  <c:v>44685</c:v>
                </c:pt>
                <c:pt idx="441">
                  <c:v>44686</c:v>
                </c:pt>
                <c:pt idx="442">
                  <c:v>44687</c:v>
                </c:pt>
                <c:pt idx="443">
                  <c:v>44690</c:v>
                </c:pt>
                <c:pt idx="444">
                  <c:v>44691</c:v>
                </c:pt>
                <c:pt idx="445">
                  <c:v>44692</c:v>
                </c:pt>
                <c:pt idx="446">
                  <c:v>44693</c:v>
                </c:pt>
                <c:pt idx="447">
                  <c:v>44694</c:v>
                </c:pt>
                <c:pt idx="448">
                  <c:v>44697</c:v>
                </c:pt>
                <c:pt idx="449">
                  <c:v>44698</c:v>
                </c:pt>
                <c:pt idx="450">
                  <c:v>44699</c:v>
                </c:pt>
                <c:pt idx="451">
                  <c:v>44700</c:v>
                </c:pt>
                <c:pt idx="452">
                  <c:v>44701</c:v>
                </c:pt>
                <c:pt idx="453">
                  <c:v>44704</c:v>
                </c:pt>
                <c:pt idx="454">
                  <c:v>44705</c:v>
                </c:pt>
                <c:pt idx="455">
                  <c:v>44706</c:v>
                </c:pt>
                <c:pt idx="456">
                  <c:v>44707</c:v>
                </c:pt>
                <c:pt idx="457">
                  <c:v>44708</c:v>
                </c:pt>
                <c:pt idx="458">
                  <c:v>44711</c:v>
                </c:pt>
                <c:pt idx="459">
                  <c:v>44712</c:v>
                </c:pt>
                <c:pt idx="460">
                  <c:v>44713</c:v>
                </c:pt>
                <c:pt idx="461">
                  <c:v>44714</c:v>
                </c:pt>
                <c:pt idx="462">
                  <c:v>44715</c:v>
                </c:pt>
                <c:pt idx="463">
                  <c:v>44718</c:v>
                </c:pt>
                <c:pt idx="464">
                  <c:v>44719</c:v>
                </c:pt>
                <c:pt idx="465">
                  <c:v>44720</c:v>
                </c:pt>
                <c:pt idx="466">
                  <c:v>44721</c:v>
                </c:pt>
                <c:pt idx="467">
                  <c:v>44722</c:v>
                </c:pt>
                <c:pt idx="468">
                  <c:v>44725</c:v>
                </c:pt>
                <c:pt idx="469">
                  <c:v>44726</c:v>
                </c:pt>
                <c:pt idx="470">
                  <c:v>44727</c:v>
                </c:pt>
                <c:pt idx="471">
                  <c:v>44729</c:v>
                </c:pt>
                <c:pt idx="472">
                  <c:v>44732</c:v>
                </c:pt>
                <c:pt idx="473">
                  <c:v>44733</c:v>
                </c:pt>
                <c:pt idx="474">
                  <c:v>44734</c:v>
                </c:pt>
                <c:pt idx="475">
                  <c:v>44735</c:v>
                </c:pt>
                <c:pt idx="476">
                  <c:v>44736</c:v>
                </c:pt>
                <c:pt idx="477">
                  <c:v>44739</c:v>
                </c:pt>
                <c:pt idx="478">
                  <c:v>44740</c:v>
                </c:pt>
                <c:pt idx="479">
                  <c:v>44741</c:v>
                </c:pt>
                <c:pt idx="480">
                  <c:v>44742</c:v>
                </c:pt>
                <c:pt idx="481">
                  <c:v>44743</c:v>
                </c:pt>
                <c:pt idx="482">
                  <c:v>44746</c:v>
                </c:pt>
                <c:pt idx="483">
                  <c:v>44747</c:v>
                </c:pt>
                <c:pt idx="484">
                  <c:v>44748</c:v>
                </c:pt>
                <c:pt idx="485">
                  <c:v>44749</c:v>
                </c:pt>
                <c:pt idx="486">
                  <c:v>44750</c:v>
                </c:pt>
                <c:pt idx="487">
                  <c:v>44753</c:v>
                </c:pt>
                <c:pt idx="488">
                  <c:v>44754</c:v>
                </c:pt>
                <c:pt idx="489">
                  <c:v>44755</c:v>
                </c:pt>
                <c:pt idx="490">
                  <c:v>44756</c:v>
                </c:pt>
                <c:pt idx="491">
                  <c:v>44757</c:v>
                </c:pt>
                <c:pt idx="492">
                  <c:v>44760</c:v>
                </c:pt>
                <c:pt idx="493">
                  <c:v>44761</c:v>
                </c:pt>
                <c:pt idx="494">
                  <c:v>44762</c:v>
                </c:pt>
                <c:pt idx="495">
                  <c:v>44763</c:v>
                </c:pt>
                <c:pt idx="496">
                  <c:v>44764</c:v>
                </c:pt>
                <c:pt idx="497">
                  <c:v>44767</c:v>
                </c:pt>
                <c:pt idx="498">
                  <c:v>44768</c:v>
                </c:pt>
                <c:pt idx="499">
                  <c:v>44769</c:v>
                </c:pt>
                <c:pt idx="500">
                  <c:v>44770</c:v>
                </c:pt>
                <c:pt idx="501">
                  <c:v>44771</c:v>
                </c:pt>
                <c:pt idx="502">
                  <c:v>44774</c:v>
                </c:pt>
                <c:pt idx="503">
                  <c:v>44775</c:v>
                </c:pt>
                <c:pt idx="504">
                  <c:v>44776</c:v>
                </c:pt>
                <c:pt idx="505">
                  <c:v>44777</c:v>
                </c:pt>
                <c:pt idx="506">
                  <c:v>44778</c:v>
                </c:pt>
                <c:pt idx="507">
                  <c:v>44781</c:v>
                </c:pt>
                <c:pt idx="508">
                  <c:v>44782</c:v>
                </c:pt>
                <c:pt idx="509">
                  <c:v>44783</c:v>
                </c:pt>
                <c:pt idx="510">
                  <c:v>44784</c:v>
                </c:pt>
                <c:pt idx="511">
                  <c:v>44785</c:v>
                </c:pt>
                <c:pt idx="512">
                  <c:v>44788</c:v>
                </c:pt>
                <c:pt idx="513">
                  <c:v>44789</c:v>
                </c:pt>
                <c:pt idx="514">
                  <c:v>44790</c:v>
                </c:pt>
                <c:pt idx="515">
                  <c:v>44791</c:v>
                </c:pt>
                <c:pt idx="516">
                  <c:v>44792</c:v>
                </c:pt>
                <c:pt idx="517">
                  <c:v>44795</c:v>
                </c:pt>
                <c:pt idx="518">
                  <c:v>44796</c:v>
                </c:pt>
                <c:pt idx="519">
                  <c:v>44797</c:v>
                </c:pt>
                <c:pt idx="520">
                  <c:v>44798</c:v>
                </c:pt>
                <c:pt idx="521">
                  <c:v>44799</c:v>
                </c:pt>
                <c:pt idx="522">
                  <c:v>44802</c:v>
                </c:pt>
                <c:pt idx="523">
                  <c:v>44803</c:v>
                </c:pt>
                <c:pt idx="524">
                  <c:v>44804</c:v>
                </c:pt>
                <c:pt idx="525">
                  <c:v>44805</c:v>
                </c:pt>
                <c:pt idx="526">
                  <c:v>44806</c:v>
                </c:pt>
                <c:pt idx="527">
                  <c:v>44809</c:v>
                </c:pt>
                <c:pt idx="528">
                  <c:v>44810</c:v>
                </c:pt>
                <c:pt idx="529">
                  <c:v>44812</c:v>
                </c:pt>
                <c:pt idx="530">
                  <c:v>44813</c:v>
                </c:pt>
                <c:pt idx="531">
                  <c:v>44816</c:v>
                </c:pt>
                <c:pt idx="532">
                  <c:v>44817</c:v>
                </c:pt>
                <c:pt idx="533">
                  <c:v>44818</c:v>
                </c:pt>
                <c:pt idx="534">
                  <c:v>44819</c:v>
                </c:pt>
                <c:pt idx="535">
                  <c:v>44820</c:v>
                </c:pt>
                <c:pt idx="536">
                  <c:v>44823</c:v>
                </c:pt>
                <c:pt idx="537">
                  <c:v>44824</c:v>
                </c:pt>
                <c:pt idx="538">
                  <c:v>44825</c:v>
                </c:pt>
                <c:pt idx="539">
                  <c:v>44826</c:v>
                </c:pt>
                <c:pt idx="540">
                  <c:v>44827</c:v>
                </c:pt>
                <c:pt idx="541">
                  <c:v>44830</c:v>
                </c:pt>
                <c:pt idx="542">
                  <c:v>44831</c:v>
                </c:pt>
                <c:pt idx="543">
                  <c:v>44832</c:v>
                </c:pt>
                <c:pt idx="544">
                  <c:v>44833</c:v>
                </c:pt>
                <c:pt idx="545">
                  <c:v>44834</c:v>
                </c:pt>
                <c:pt idx="546">
                  <c:v>44837</c:v>
                </c:pt>
                <c:pt idx="547">
                  <c:v>44838</c:v>
                </c:pt>
                <c:pt idx="548">
                  <c:v>44839</c:v>
                </c:pt>
                <c:pt idx="549">
                  <c:v>44840</c:v>
                </c:pt>
                <c:pt idx="550">
                  <c:v>44841</c:v>
                </c:pt>
                <c:pt idx="551">
                  <c:v>44844</c:v>
                </c:pt>
                <c:pt idx="552">
                  <c:v>44845</c:v>
                </c:pt>
                <c:pt idx="553">
                  <c:v>44847</c:v>
                </c:pt>
                <c:pt idx="554">
                  <c:v>44848</c:v>
                </c:pt>
                <c:pt idx="555">
                  <c:v>44851</c:v>
                </c:pt>
                <c:pt idx="556">
                  <c:v>44852</c:v>
                </c:pt>
                <c:pt idx="557">
                  <c:v>44853</c:v>
                </c:pt>
                <c:pt idx="558">
                  <c:v>44854</c:v>
                </c:pt>
                <c:pt idx="559">
                  <c:v>44855</c:v>
                </c:pt>
                <c:pt idx="560">
                  <c:v>44858</c:v>
                </c:pt>
                <c:pt idx="561">
                  <c:v>44859</c:v>
                </c:pt>
                <c:pt idx="562">
                  <c:v>44860</c:v>
                </c:pt>
                <c:pt idx="563">
                  <c:v>44861</c:v>
                </c:pt>
                <c:pt idx="564">
                  <c:v>44862</c:v>
                </c:pt>
                <c:pt idx="565">
                  <c:v>44865</c:v>
                </c:pt>
                <c:pt idx="566">
                  <c:v>44866</c:v>
                </c:pt>
                <c:pt idx="567">
                  <c:v>44868</c:v>
                </c:pt>
                <c:pt idx="568">
                  <c:v>44869</c:v>
                </c:pt>
                <c:pt idx="569">
                  <c:v>44872</c:v>
                </c:pt>
                <c:pt idx="570">
                  <c:v>44873</c:v>
                </c:pt>
                <c:pt idx="571">
                  <c:v>44874</c:v>
                </c:pt>
                <c:pt idx="572">
                  <c:v>44875</c:v>
                </c:pt>
                <c:pt idx="573">
                  <c:v>44876</c:v>
                </c:pt>
                <c:pt idx="574">
                  <c:v>44879</c:v>
                </c:pt>
                <c:pt idx="575">
                  <c:v>44881</c:v>
                </c:pt>
                <c:pt idx="576">
                  <c:v>44882</c:v>
                </c:pt>
                <c:pt idx="577">
                  <c:v>44883</c:v>
                </c:pt>
                <c:pt idx="578">
                  <c:v>44886</c:v>
                </c:pt>
                <c:pt idx="579">
                  <c:v>44887</c:v>
                </c:pt>
                <c:pt idx="580">
                  <c:v>44888</c:v>
                </c:pt>
                <c:pt idx="581">
                  <c:v>44889</c:v>
                </c:pt>
                <c:pt idx="582">
                  <c:v>44890</c:v>
                </c:pt>
                <c:pt idx="583">
                  <c:v>44893</c:v>
                </c:pt>
                <c:pt idx="584">
                  <c:v>44894</c:v>
                </c:pt>
                <c:pt idx="585">
                  <c:v>44895</c:v>
                </c:pt>
                <c:pt idx="586">
                  <c:v>44896</c:v>
                </c:pt>
                <c:pt idx="587">
                  <c:v>44897</c:v>
                </c:pt>
                <c:pt idx="588">
                  <c:v>44900</c:v>
                </c:pt>
                <c:pt idx="589">
                  <c:v>44901</c:v>
                </c:pt>
                <c:pt idx="590">
                  <c:v>44902</c:v>
                </c:pt>
                <c:pt idx="591">
                  <c:v>44903</c:v>
                </c:pt>
                <c:pt idx="592">
                  <c:v>44904</c:v>
                </c:pt>
                <c:pt idx="593">
                  <c:v>44907</c:v>
                </c:pt>
                <c:pt idx="594">
                  <c:v>44908</c:v>
                </c:pt>
                <c:pt idx="595">
                  <c:v>44909</c:v>
                </c:pt>
                <c:pt idx="596">
                  <c:v>44910</c:v>
                </c:pt>
                <c:pt idx="597">
                  <c:v>44911</c:v>
                </c:pt>
                <c:pt idx="598">
                  <c:v>44914</c:v>
                </c:pt>
                <c:pt idx="599">
                  <c:v>44915</c:v>
                </c:pt>
                <c:pt idx="600">
                  <c:v>44916</c:v>
                </c:pt>
                <c:pt idx="601">
                  <c:v>44917</c:v>
                </c:pt>
                <c:pt idx="602">
                  <c:v>44918</c:v>
                </c:pt>
                <c:pt idx="603">
                  <c:v>44921</c:v>
                </c:pt>
                <c:pt idx="604">
                  <c:v>44922</c:v>
                </c:pt>
                <c:pt idx="605">
                  <c:v>44923</c:v>
                </c:pt>
                <c:pt idx="606">
                  <c:v>44924</c:v>
                </c:pt>
                <c:pt idx="607">
                  <c:v>44925</c:v>
                </c:pt>
                <c:pt idx="608">
                  <c:v>44928</c:v>
                </c:pt>
                <c:pt idx="609">
                  <c:v>44929</c:v>
                </c:pt>
                <c:pt idx="610">
                  <c:v>44930</c:v>
                </c:pt>
                <c:pt idx="611">
                  <c:v>44931</c:v>
                </c:pt>
                <c:pt idx="612">
                  <c:v>44932</c:v>
                </c:pt>
                <c:pt idx="613">
                  <c:v>44935</c:v>
                </c:pt>
                <c:pt idx="614">
                  <c:v>44936</c:v>
                </c:pt>
                <c:pt idx="615">
                  <c:v>44937</c:v>
                </c:pt>
                <c:pt idx="616">
                  <c:v>44938</c:v>
                </c:pt>
                <c:pt idx="617">
                  <c:v>44939</c:v>
                </c:pt>
                <c:pt idx="618">
                  <c:v>44942</c:v>
                </c:pt>
                <c:pt idx="619">
                  <c:v>44943</c:v>
                </c:pt>
                <c:pt idx="620">
                  <c:v>44944</c:v>
                </c:pt>
                <c:pt idx="621">
                  <c:v>44945</c:v>
                </c:pt>
                <c:pt idx="622">
                  <c:v>44946</c:v>
                </c:pt>
                <c:pt idx="623">
                  <c:v>44949</c:v>
                </c:pt>
                <c:pt idx="624">
                  <c:v>44950</c:v>
                </c:pt>
                <c:pt idx="625">
                  <c:v>44951</c:v>
                </c:pt>
                <c:pt idx="626">
                  <c:v>44952</c:v>
                </c:pt>
                <c:pt idx="627">
                  <c:v>44953</c:v>
                </c:pt>
                <c:pt idx="628">
                  <c:v>44956</c:v>
                </c:pt>
                <c:pt idx="629">
                  <c:v>44957</c:v>
                </c:pt>
                <c:pt idx="630">
                  <c:v>44958</c:v>
                </c:pt>
                <c:pt idx="631">
                  <c:v>44959</c:v>
                </c:pt>
                <c:pt idx="632">
                  <c:v>44960</c:v>
                </c:pt>
                <c:pt idx="633">
                  <c:v>44963</c:v>
                </c:pt>
                <c:pt idx="634">
                  <c:v>44964</c:v>
                </c:pt>
                <c:pt idx="635">
                  <c:v>44965</c:v>
                </c:pt>
                <c:pt idx="636">
                  <c:v>44966</c:v>
                </c:pt>
                <c:pt idx="637">
                  <c:v>44967</c:v>
                </c:pt>
                <c:pt idx="638">
                  <c:v>44970</c:v>
                </c:pt>
                <c:pt idx="639">
                  <c:v>44971</c:v>
                </c:pt>
                <c:pt idx="640">
                  <c:v>44972</c:v>
                </c:pt>
                <c:pt idx="641">
                  <c:v>44973</c:v>
                </c:pt>
                <c:pt idx="642">
                  <c:v>44974</c:v>
                </c:pt>
                <c:pt idx="643">
                  <c:v>44979</c:v>
                </c:pt>
                <c:pt idx="644">
                  <c:v>44980</c:v>
                </c:pt>
                <c:pt idx="645">
                  <c:v>44981</c:v>
                </c:pt>
                <c:pt idx="646">
                  <c:v>44984</c:v>
                </c:pt>
                <c:pt idx="647">
                  <c:v>44985</c:v>
                </c:pt>
                <c:pt idx="648">
                  <c:v>44986</c:v>
                </c:pt>
                <c:pt idx="649">
                  <c:v>44987</c:v>
                </c:pt>
                <c:pt idx="650">
                  <c:v>44988</c:v>
                </c:pt>
                <c:pt idx="651">
                  <c:v>44991</c:v>
                </c:pt>
                <c:pt idx="652">
                  <c:v>44992</c:v>
                </c:pt>
                <c:pt idx="653">
                  <c:v>44993</c:v>
                </c:pt>
                <c:pt idx="654">
                  <c:v>44994</c:v>
                </c:pt>
                <c:pt idx="655">
                  <c:v>44995</c:v>
                </c:pt>
                <c:pt idx="656">
                  <c:v>44998</c:v>
                </c:pt>
                <c:pt idx="657">
                  <c:v>44999</c:v>
                </c:pt>
                <c:pt idx="658">
                  <c:v>45000</c:v>
                </c:pt>
                <c:pt idx="659">
                  <c:v>45001</c:v>
                </c:pt>
                <c:pt idx="660">
                  <c:v>45002</c:v>
                </c:pt>
                <c:pt idx="661">
                  <c:v>45005</c:v>
                </c:pt>
                <c:pt idx="662">
                  <c:v>45006</c:v>
                </c:pt>
                <c:pt idx="663">
                  <c:v>45007</c:v>
                </c:pt>
                <c:pt idx="664">
                  <c:v>45008</c:v>
                </c:pt>
                <c:pt idx="665">
                  <c:v>45009</c:v>
                </c:pt>
                <c:pt idx="666">
                  <c:v>45012</c:v>
                </c:pt>
                <c:pt idx="667">
                  <c:v>45013</c:v>
                </c:pt>
                <c:pt idx="668">
                  <c:v>45014</c:v>
                </c:pt>
                <c:pt idx="669">
                  <c:v>45015</c:v>
                </c:pt>
                <c:pt idx="670">
                  <c:v>45016</c:v>
                </c:pt>
                <c:pt idx="671">
                  <c:v>45019</c:v>
                </c:pt>
                <c:pt idx="672">
                  <c:v>45020</c:v>
                </c:pt>
                <c:pt idx="673">
                  <c:v>45021</c:v>
                </c:pt>
                <c:pt idx="674">
                  <c:v>45022</c:v>
                </c:pt>
                <c:pt idx="675">
                  <c:v>45026</c:v>
                </c:pt>
                <c:pt idx="676">
                  <c:v>45027</c:v>
                </c:pt>
                <c:pt idx="677">
                  <c:v>45028</c:v>
                </c:pt>
                <c:pt idx="678">
                  <c:v>45029</c:v>
                </c:pt>
                <c:pt idx="679">
                  <c:v>45030</c:v>
                </c:pt>
                <c:pt idx="680">
                  <c:v>45033</c:v>
                </c:pt>
                <c:pt idx="681">
                  <c:v>45034</c:v>
                </c:pt>
                <c:pt idx="682">
                  <c:v>45035</c:v>
                </c:pt>
                <c:pt idx="683">
                  <c:v>45036</c:v>
                </c:pt>
                <c:pt idx="684">
                  <c:v>45040</c:v>
                </c:pt>
                <c:pt idx="685">
                  <c:v>45041</c:v>
                </c:pt>
                <c:pt idx="686">
                  <c:v>45042</c:v>
                </c:pt>
                <c:pt idx="687">
                  <c:v>45043</c:v>
                </c:pt>
                <c:pt idx="688">
                  <c:v>45044</c:v>
                </c:pt>
                <c:pt idx="689">
                  <c:v>45048</c:v>
                </c:pt>
                <c:pt idx="690">
                  <c:v>45049</c:v>
                </c:pt>
                <c:pt idx="691">
                  <c:v>45050</c:v>
                </c:pt>
                <c:pt idx="692">
                  <c:v>45051</c:v>
                </c:pt>
                <c:pt idx="693">
                  <c:v>45054</c:v>
                </c:pt>
                <c:pt idx="694">
                  <c:v>45055</c:v>
                </c:pt>
                <c:pt idx="695">
                  <c:v>45056</c:v>
                </c:pt>
                <c:pt idx="696">
                  <c:v>45057</c:v>
                </c:pt>
                <c:pt idx="697">
                  <c:v>45058</c:v>
                </c:pt>
                <c:pt idx="698">
                  <c:v>45061</c:v>
                </c:pt>
                <c:pt idx="699">
                  <c:v>45062</c:v>
                </c:pt>
                <c:pt idx="700">
                  <c:v>45063</c:v>
                </c:pt>
                <c:pt idx="701">
                  <c:v>45064</c:v>
                </c:pt>
                <c:pt idx="702">
                  <c:v>45065</c:v>
                </c:pt>
                <c:pt idx="703">
                  <c:v>45068</c:v>
                </c:pt>
                <c:pt idx="704">
                  <c:v>45069</c:v>
                </c:pt>
                <c:pt idx="705">
                  <c:v>45070</c:v>
                </c:pt>
                <c:pt idx="706">
                  <c:v>45071</c:v>
                </c:pt>
                <c:pt idx="707">
                  <c:v>45072</c:v>
                </c:pt>
                <c:pt idx="708">
                  <c:v>45075</c:v>
                </c:pt>
                <c:pt idx="709">
                  <c:v>45076</c:v>
                </c:pt>
                <c:pt idx="710">
                  <c:v>45077</c:v>
                </c:pt>
                <c:pt idx="711">
                  <c:v>45078</c:v>
                </c:pt>
                <c:pt idx="712">
                  <c:v>45079</c:v>
                </c:pt>
                <c:pt idx="713">
                  <c:v>45082</c:v>
                </c:pt>
                <c:pt idx="714">
                  <c:v>45083</c:v>
                </c:pt>
                <c:pt idx="715">
                  <c:v>45084</c:v>
                </c:pt>
                <c:pt idx="716">
                  <c:v>45086</c:v>
                </c:pt>
                <c:pt idx="717">
                  <c:v>45089</c:v>
                </c:pt>
                <c:pt idx="718">
                  <c:v>45090</c:v>
                </c:pt>
                <c:pt idx="719">
                  <c:v>45091</c:v>
                </c:pt>
                <c:pt idx="720">
                  <c:v>45092</c:v>
                </c:pt>
                <c:pt idx="721">
                  <c:v>45093</c:v>
                </c:pt>
                <c:pt idx="722">
                  <c:v>45096</c:v>
                </c:pt>
                <c:pt idx="723">
                  <c:v>45097</c:v>
                </c:pt>
                <c:pt idx="724">
                  <c:v>45098</c:v>
                </c:pt>
                <c:pt idx="725">
                  <c:v>45099</c:v>
                </c:pt>
                <c:pt idx="726">
                  <c:v>45100</c:v>
                </c:pt>
                <c:pt idx="727">
                  <c:v>45103</c:v>
                </c:pt>
                <c:pt idx="728">
                  <c:v>45104</c:v>
                </c:pt>
                <c:pt idx="729">
                  <c:v>45105</c:v>
                </c:pt>
                <c:pt idx="730">
                  <c:v>45106</c:v>
                </c:pt>
                <c:pt idx="731">
                  <c:v>45107</c:v>
                </c:pt>
                <c:pt idx="732">
                  <c:v>45110</c:v>
                </c:pt>
                <c:pt idx="733">
                  <c:v>45111</c:v>
                </c:pt>
                <c:pt idx="734">
                  <c:v>45112</c:v>
                </c:pt>
                <c:pt idx="735">
                  <c:v>45113</c:v>
                </c:pt>
                <c:pt idx="736">
                  <c:v>45114</c:v>
                </c:pt>
                <c:pt idx="737">
                  <c:v>45117</c:v>
                </c:pt>
                <c:pt idx="738">
                  <c:v>45118</c:v>
                </c:pt>
                <c:pt idx="739">
                  <c:v>45119</c:v>
                </c:pt>
                <c:pt idx="740">
                  <c:v>45120</c:v>
                </c:pt>
                <c:pt idx="741">
                  <c:v>45121</c:v>
                </c:pt>
                <c:pt idx="742">
                  <c:v>45124</c:v>
                </c:pt>
                <c:pt idx="743">
                  <c:v>45125</c:v>
                </c:pt>
                <c:pt idx="744">
                  <c:v>45126</c:v>
                </c:pt>
                <c:pt idx="745">
                  <c:v>45127</c:v>
                </c:pt>
                <c:pt idx="746">
                  <c:v>45128</c:v>
                </c:pt>
                <c:pt idx="747">
                  <c:v>45131</c:v>
                </c:pt>
                <c:pt idx="748">
                  <c:v>45132</c:v>
                </c:pt>
                <c:pt idx="749">
                  <c:v>45133</c:v>
                </c:pt>
                <c:pt idx="750">
                  <c:v>45134</c:v>
                </c:pt>
                <c:pt idx="751">
                  <c:v>45135</c:v>
                </c:pt>
                <c:pt idx="752">
                  <c:v>45138</c:v>
                </c:pt>
                <c:pt idx="753">
                  <c:v>45139</c:v>
                </c:pt>
                <c:pt idx="754">
                  <c:v>45140</c:v>
                </c:pt>
                <c:pt idx="755">
                  <c:v>45141</c:v>
                </c:pt>
                <c:pt idx="756">
                  <c:v>45142</c:v>
                </c:pt>
                <c:pt idx="757">
                  <c:v>45145</c:v>
                </c:pt>
                <c:pt idx="758">
                  <c:v>45146</c:v>
                </c:pt>
                <c:pt idx="759">
                  <c:v>45147</c:v>
                </c:pt>
                <c:pt idx="760">
                  <c:v>45148</c:v>
                </c:pt>
                <c:pt idx="761">
                  <c:v>45149</c:v>
                </c:pt>
                <c:pt idx="762">
                  <c:v>45152</c:v>
                </c:pt>
                <c:pt idx="763">
                  <c:v>45153</c:v>
                </c:pt>
                <c:pt idx="764">
                  <c:v>45154</c:v>
                </c:pt>
                <c:pt idx="765">
                  <c:v>45155</c:v>
                </c:pt>
                <c:pt idx="766">
                  <c:v>45156</c:v>
                </c:pt>
                <c:pt idx="767">
                  <c:v>45159</c:v>
                </c:pt>
                <c:pt idx="768">
                  <c:v>45160</c:v>
                </c:pt>
                <c:pt idx="769">
                  <c:v>45161</c:v>
                </c:pt>
                <c:pt idx="770">
                  <c:v>45162</c:v>
                </c:pt>
                <c:pt idx="771">
                  <c:v>45163</c:v>
                </c:pt>
                <c:pt idx="772">
                  <c:v>45166</c:v>
                </c:pt>
                <c:pt idx="773">
                  <c:v>45167</c:v>
                </c:pt>
                <c:pt idx="774">
                  <c:v>45168</c:v>
                </c:pt>
                <c:pt idx="775">
                  <c:v>45169</c:v>
                </c:pt>
                <c:pt idx="776">
                  <c:v>45170</c:v>
                </c:pt>
                <c:pt idx="777">
                  <c:v>45173</c:v>
                </c:pt>
                <c:pt idx="778">
                  <c:v>45174</c:v>
                </c:pt>
                <c:pt idx="779">
                  <c:v>45175</c:v>
                </c:pt>
                <c:pt idx="780">
                  <c:v>45177</c:v>
                </c:pt>
                <c:pt idx="781">
                  <c:v>45180</c:v>
                </c:pt>
                <c:pt idx="782">
                  <c:v>45181</c:v>
                </c:pt>
                <c:pt idx="783">
                  <c:v>45182</c:v>
                </c:pt>
                <c:pt idx="784">
                  <c:v>45183</c:v>
                </c:pt>
                <c:pt idx="785">
                  <c:v>45184</c:v>
                </c:pt>
                <c:pt idx="786">
                  <c:v>45187</c:v>
                </c:pt>
                <c:pt idx="787">
                  <c:v>45188</c:v>
                </c:pt>
                <c:pt idx="788">
                  <c:v>45189</c:v>
                </c:pt>
                <c:pt idx="789">
                  <c:v>45190</c:v>
                </c:pt>
                <c:pt idx="790">
                  <c:v>45191</c:v>
                </c:pt>
                <c:pt idx="791">
                  <c:v>45194</c:v>
                </c:pt>
                <c:pt idx="792">
                  <c:v>45195</c:v>
                </c:pt>
                <c:pt idx="793">
                  <c:v>45196</c:v>
                </c:pt>
                <c:pt idx="794">
                  <c:v>45197</c:v>
                </c:pt>
                <c:pt idx="795">
                  <c:v>45198</c:v>
                </c:pt>
                <c:pt idx="796">
                  <c:v>45201</c:v>
                </c:pt>
                <c:pt idx="797">
                  <c:v>45202</c:v>
                </c:pt>
                <c:pt idx="798">
                  <c:v>45203</c:v>
                </c:pt>
                <c:pt idx="799">
                  <c:v>45204</c:v>
                </c:pt>
                <c:pt idx="800">
                  <c:v>45205</c:v>
                </c:pt>
                <c:pt idx="801">
                  <c:v>45208</c:v>
                </c:pt>
                <c:pt idx="802">
                  <c:v>45209</c:v>
                </c:pt>
                <c:pt idx="803">
                  <c:v>45210</c:v>
                </c:pt>
                <c:pt idx="804">
                  <c:v>45212</c:v>
                </c:pt>
                <c:pt idx="805">
                  <c:v>45215</c:v>
                </c:pt>
                <c:pt idx="806">
                  <c:v>45216</c:v>
                </c:pt>
                <c:pt idx="807">
                  <c:v>45217</c:v>
                </c:pt>
                <c:pt idx="808">
                  <c:v>45218</c:v>
                </c:pt>
                <c:pt idx="809">
                  <c:v>45219</c:v>
                </c:pt>
                <c:pt idx="810">
                  <c:v>45222</c:v>
                </c:pt>
                <c:pt idx="811">
                  <c:v>45223</c:v>
                </c:pt>
                <c:pt idx="812">
                  <c:v>45224</c:v>
                </c:pt>
                <c:pt idx="813">
                  <c:v>45225</c:v>
                </c:pt>
                <c:pt idx="814">
                  <c:v>45226</c:v>
                </c:pt>
                <c:pt idx="815">
                  <c:v>45229</c:v>
                </c:pt>
                <c:pt idx="816">
                  <c:v>45230</c:v>
                </c:pt>
                <c:pt idx="817">
                  <c:v>45231</c:v>
                </c:pt>
                <c:pt idx="818">
                  <c:v>45233</c:v>
                </c:pt>
                <c:pt idx="819">
                  <c:v>45236</c:v>
                </c:pt>
                <c:pt idx="820">
                  <c:v>45237</c:v>
                </c:pt>
                <c:pt idx="821">
                  <c:v>45238</c:v>
                </c:pt>
                <c:pt idx="822">
                  <c:v>45239</c:v>
                </c:pt>
                <c:pt idx="823">
                  <c:v>45240</c:v>
                </c:pt>
                <c:pt idx="824">
                  <c:v>45243</c:v>
                </c:pt>
                <c:pt idx="825">
                  <c:v>45244</c:v>
                </c:pt>
                <c:pt idx="826">
                  <c:v>45246</c:v>
                </c:pt>
                <c:pt idx="827">
                  <c:v>45247</c:v>
                </c:pt>
                <c:pt idx="828">
                  <c:v>45250</c:v>
                </c:pt>
                <c:pt idx="829">
                  <c:v>45251</c:v>
                </c:pt>
                <c:pt idx="830">
                  <c:v>45252</c:v>
                </c:pt>
                <c:pt idx="831">
                  <c:v>45253</c:v>
                </c:pt>
                <c:pt idx="832">
                  <c:v>45254</c:v>
                </c:pt>
                <c:pt idx="833">
                  <c:v>45257</c:v>
                </c:pt>
                <c:pt idx="834">
                  <c:v>45258</c:v>
                </c:pt>
                <c:pt idx="835">
                  <c:v>45259</c:v>
                </c:pt>
                <c:pt idx="836">
                  <c:v>45260</c:v>
                </c:pt>
                <c:pt idx="837">
                  <c:v>45261</c:v>
                </c:pt>
                <c:pt idx="838">
                  <c:v>45264</c:v>
                </c:pt>
                <c:pt idx="839">
                  <c:v>45265</c:v>
                </c:pt>
                <c:pt idx="840">
                  <c:v>45266</c:v>
                </c:pt>
                <c:pt idx="841">
                  <c:v>45267</c:v>
                </c:pt>
                <c:pt idx="842">
                  <c:v>45268</c:v>
                </c:pt>
                <c:pt idx="843">
                  <c:v>45271</c:v>
                </c:pt>
                <c:pt idx="844">
                  <c:v>45272</c:v>
                </c:pt>
                <c:pt idx="845">
                  <c:v>45273</c:v>
                </c:pt>
                <c:pt idx="846">
                  <c:v>45274</c:v>
                </c:pt>
                <c:pt idx="847">
                  <c:v>45275</c:v>
                </c:pt>
                <c:pt idx="848">
                  <c:v>45278</c:v>
                </c:pt>
                <c:pt idx="849">
                  <c:v>45279</c:v>
                </c:pt>
                <c:pt idx="850">
                  <c:v>45280</c:v>
                </c:pt>
                <c:pt idx="851">
                  <c:v>45281</c:v>
                </c:pt>
                <c:pt idx="852">
                  <c:v>45282</c:v>
                </c:pt>
                <c:pt idx="853">
                  <c:v>45286</c:v>
                </c:pt>
                <c:pt idx="854">
                  <c:v>45287</c:v>
                </c:pt>
                <c:pt idx="855">
                  <c:v>45288</c:v>
                </c:pt>
                <c:pt idx="856">
                  <c:v>45289</c:v>
                </c:pt>
                <c:pt idx="857">
                  <c:v>45293</c:v>
                </c:pt>
                <c:pt idx="858">
                  <c:v>45294</c:v>
                </c:pt>
                <c:pt idx="859">
                  <c:v>45295</c:v>
                </c:pt>
                <c:pt idx="860">
                  <c:v>45296</c:v>
                </c:pt>
                <c:pt idx="861">
                  <c:v>45299</c:v>
                </c:pt>
                <c:pt idx="862">
                  <c:v>45300</c:v>
                </c:pt>
                <c:pt idx="863">
                  <c:v>45301</c:v>
                </c:pt>
                <c:pt idx="864">
                  <c:v>45302</c:v>
                </c:pt>
                <c:pt idx="865">
                  <c:v>45303</c:v>
                </c:pt>
                <c:pt idx="866">
                  <c:v>45306</c:v>
                </c:pt>
                <c:pt idx="867">
                  <c:v>45307</c:v>
                </c:pt>
                <c:pt idx="868">
                  <c:v>45308</c:v>
                </c:pt>
                <c:pt idx="869">
                  <c:v>45309</c:v>
                </c:pt>
                <c:pt idx="870">
                  <c:v>45310</c:v>
                </c:pt>
                <c:pt idx="871">
                  <c:v>45313</c:v>
                </c:pt>
                <c:pt idx="872">
                  <c:v>45314</c:v>
                </c:pt>
                <c:pt idx="873">
                  <c:v>45315</c:v>
                </c:pt>
                <c:pt idx="874">
                  <c:v>45316</c:v>
                </c:pt>
                <c:pt idx="875">
                  <c:v>45317</c:v>
                </c:pt>
                <c:pt idx="876">
                  <c:v>45320</c:v>
                </c:pt>
                <c:pt idx="877">
                  <c:v>45321</c:v>
                </c:pt>
                <c:pt idx="878">
                  <c:v>45322</c:v>
                </c:pt>
                <c:pt idx="879">
                  <c:v>45323</c:v>
                </c:pt>
                <c:pt idx="880">
                  <c:v>45324</c:v>
                </c:pt>
                <c:pt idx="881">
                  <c:v>45327</c:v>
                </c:pt>
                <c:pt idx="882">
                  <c:v>45328</c:v>
                </c:pt>
                <c:pt idx="883">
                  <c:v>45329</c:v>
                </c:pt>
                <c:pt idx="884">
                  <c:v>45330</c:v>
                </c:pt>
                <c:pt idx="885">
                  <c:v>45331</c:v>
                </c:pt>
                <c:pt idx="886">
                  <c:v>45336</c:v>
                </c:pt>
                <c:pt idx="887">
                  <c:v>45337</c:v>
                </c:pt>
                <c:pt idx="888">
                  <c:v>45338</c:v>
                </c:pt>
                <c:pt idx="889">
                  <c:v>45341</c:v>
                </c:pt>
                <c:pt idx="890">
                  <c:v>45342</c:v>
                </c:pt>
                <c:pt idx="891">
                  <c:v>45343</c:v>
                </c:pt>
                <c:pt idx="892">
                  <c:v>45344</c:v>
                </c:pt>
                <c:pt idx="893">
                  <c:v>45345</c:v>
                </c:pt>
                <c:pt idx="894">
                  <c:v>45348</c:v>
                </c:pt>
                <c:pt idx="895">
                  <c:v>45349</c:v>
                </c:pt>
                <c:pt idx="896">
                  <c:v>45350</c:v>
                </c:pt>
                <c:pt idx="897">
                  <c:v>45351</c:v>
                </c:pt>
                <c:pt idx="898">
                  <c:v>45352</c:v>
                </c:pt>
                <c:pt idx="899">
                  <c:v>45355</c:v>
                </c:pt>
                <c:pt idx="900">
                  <c:v>45356</c:v>
                </c:pt>
                <c:pt idx="901">
                  <c:v>45357</c:v>
                </c:pt>
                <c:pt idx="902">
                  <c:v>45358</c:v>
                </c:pt>
                <c:pt idx="903">
                  <c:v>45359</c:v>
                </c:pt>
                <c:pt idx="904">
                  <c:v>45362</c:v>
                </c:pt>
                <c:pt idx="905">
                  <c:v>45363</c:v>
                </c:pt>
                <c:pt idx="906">
                  <c:v>45364</c:v>
                </c:pt>
                <c:pt idx="907">
                  <c:v>45365</c:v>
                </c:pt>
                <c:pt idx="908">
                  <c:v>45366</c:v>
                </c:pt>
                <c:pt idx="909">
                  <c:v>45369</c:v>
                </c:pt>
                <c:pt idx="910">
                  <c:v>45370</c:v>
                </c:pt>
                <c:pt idx="911">
                  <c:v>45371</c:v>
                </c:pt>
                <c:pt idx="912">
                  <c:v>45372</c:v>
                </c:pt>
                <c:pt idx="913">
                  <c:v>45373</c:v>
                </c:pt>
                <c:pt idx="914">
                  <c:v>45376</c:v>
                </c:pt>
                <c:pt idx="915">
                  <c:v>45377</c:v>
                </c:pt>
                <c:pt idx="916">
                  <c:v>45378</c:v>
                </c:pt>
                <c:pt idx="917">
                  <c:v>45379</c:v>
                </c:pt>
                <c:pt idx="918">
                  <c:v>45383</c:v>
                </c:pt>
                <c:pt idx="919">
                  <c:v>45384</c:v>
                </c:pt>
                <c:pt idx="920">
                  <c:v>45385</c:v>
                </c:pt>
                <c:pt idx="921">
                  <c:v>45386</c:v>
                </c:pt>
                <c:pt idx="922">
                  <c:v>45387</c:v>
                </c:pt>
                <c:pt idx="923">
                  <c:v>45390</c:v>
                </c:pt>
                <c:pt idx="924">
                  <c:v>45391</c:v>
                </c:pt>
                <c:pt idx="925">
                  <c:v>45392</c:v>
                </c:pt>
                <c:pt idx="926">
                  <c:v>45393</c:v>
                </c:pt>
                <c:pt idx="927">
                  <c:v>45394</c:v>
                </c:pt>
                <c:pt idx="928">
                  <c:v>45397</c:v>
                </c:pt>
                <c:pt idx="929">
                  <c:v>45398</c:v>
                </c:pt>
                <c:pt idx="930">
                  <c:v>45399</c:v>
                </c:pt>
                <c:pt idx="931">
                  <c:v>45400</c:v>
                </c:pt>
                <c:pt idx="932">
                  <c:v>45401</c:v>
                </c:pt>
                <c:pt idx="933">
                  <c:v>45404</c:v>
                </c:pt>
                <c:pt idx="934">
                  <c:v>45405</c:v>
                </c:pt>
                <c:pt idx="935">
                  <c:v>45406</c:v>
                </c:pt>
                <c:pt idx="936">
                  <c:v>45407</c:v>
                </c:pt>
                <c:pt idx="937">
                  <c:v>45408</c:v>
                </c:pt>
                <c:pt idx="938">
                  <c:v>45411</c:v>
                </c:pt>
                <c:pt idx="939">
                  <c:v>45412</c:v>
                </c:pt>
                <c:pt idx="940">
                  <c:v>45414</c:v>
                </c:pt>
                <c:pt idx="941">
                  <c:v>45415</c:v>
                </c:pt>
                <c:pt idx="942">
                  <c:v>45418</c:v>
                </c:pt>
                <c:pt idx="943">
                  <c:v>45419</c:v>
                </c:pt>
                <c:pt idx="944">
                  <c:v>45420</c:v>
                </c:pt>
                <c:pt idx="945">
                  <c:v>45421</c:v>
                </c:pt>
                <c:pt idx="946">
                  <c:v>45422</c:v>
                </c:pt>
                <c:pt idx="947">
                  <c:v>45425</c:v>
                </c:pt>
                <c:pt idx="948">
                  <c:v>45426</c:v>
                </c:pt>
                <c:pt idx="949">
                  <c:v>45427</c:v>
                </c:pt>
                <c:pt idx="950">
                  <c:v>45428</c:v>
                </c:pt>
                <c:pt idx="951">
                  <c:v>45429</c:v>
                </c:pt>
                <c:pt idx="952">
                  <c:v>45432</c:v>
                </c:pt>
                <c:pt idx="953">
                  <c:v>45433</c:v>
                </c:pt>
                <c:pt idx="954">
                  <c:v>45434</c:v>
                </c:pt>
                <c:pt idx="955">
                  <c:v>45435</c:v>
                </c:pt>
                <c:pt idx="956">
                  <c:v>45436</c:v>
                </c:pt>
                <c:pt idx="957">
                  <c:v>45439</c:v>
                </c:pt>
                <c:pt idx="958">
                  <c:v>45440</c:v>
                </c:pt>
                <c:pt idx="959">
                  <c:v>45441</c:v>
                </c:pt>
                <c:pt idx="960">
                  <c:v>45443</c:v>
                </c:pt>
                <c:pt idx="961">
                  <c:v>45446</c:v>
                </c:pt>
                <c:pt idx="962">
                  <c:v>45447</c:v>
                </c:pt>
                <c:pt idx="963">
                  <c:v>45448</c:v>
                </c:pt>
                <c:pt idx="964">
                  <c:v>45449</c:v>
                </c:pt>
                <c:pt idx="965">
                  <c:v>45450</c:v>
                </c:pt>
                <c:pt idx="966">
                  <c:v>45453</c:v>
                </c:pt>
                <c:pt idx="967">
                  <c:v>45454</c:v>
                </c:pt>
                <c:pt idx="968">
                  <c:v>45455</c:v>
                </c:pt>
                <c:pt idx="969">
                  <c:v>45456</c:v>
                </c:pt>
                <c:pt idx="970">
                  <c:v>45457</c:v>
                </c:pt>
                <c:pt idx="971">
                  <c:v>45460</c:v>
                </c:pt>
                <c:pt idx="972">
                  <c:v>45461</c:v>
                </c:pt>
                <c:pt idx="973">
                  <c:v>45462</c:v>
                </c:pt>
                <c:pt idx="974">
                  <c:v>45463</c:v>
                </c:pt>
                <c:pt idx="975">
                  <c:v>45464</c:v>
                </c:pt>
                <c:pt idx="976">
                  <c:v>45467</c:v>
                </c:pt>
                <c:pt idx="977">
                  <c:v>45468</c:v>
                </c:pt>
                <c:pt idx="978">
                  <c:v>45469</c:v>
                </c:pt>
                <c:pt idx="979">
                  <c:v>45470</c:v>
                </c:pt>
                <c:pt idx="980">
                  <c:v>45471</c:v>
                </c:pt>
                <c:pt idx="981">
                  <c:v>45474</c:v>
                </c:pt>
                <c:pt idx="982">
                  <c:v>45475</c:v>
                </c:pt>
                <c:pt idx="983">
                  <c:v>45476</c:v>
                </c:pt>
                <c:pt idx="984">
                  <c:v>45477</c:v>
                </c:pt>
                <c:pt idx="985">
                  <c:v>45478</c:v>
                </c:pt>
                <c:pt idx="986">
                  <c:v>45481</c:v>
                </c:pt>
                <c:pt idx="987">
                  <c:v>45482</c:v>
                </c:pt>
                <c:pt idx="988">
                  <c:v>45483</c:v>
                </c:pt>
                <c:pt idx="989">
                  <c:v>45484</c:v>
                </c:pt>
                <c:pt idx="990">
                  <c:v>45485</c:v>
                </c:pt>
                <c:pt idx="991">
                  <c:v>45488</c:v>
                </c:pt>
                <c:pt idx="992">
                  <c:v>45489</c:v>
                </c:pt>
                <c:pt idx="993">
                  <c:v>45490</c:v>
                </c:pt>
                <c:pt idx="994">
                  <c:v>45491</c:v>
                </c:pt>
                <c:pt idx="995">
                  <c:v>45492</c:v>
                </c:pt>
                <c:pt idx="996">
                  <c:v>45495</c:v>
                </c:pt>
                <c:pt idx="997">
                  <c:v>45496</c:v>
                </c:pt>
                <c:pt idx="998">
                  <c:v>45497</c:v>
                </c:pt>
                <c:pt idx="999">
                  <c:v>45498</c:v>
                </c:pt>
                <c:pt idx="1000">
                  <c:v>45499</c:v>
                </c:pt>
                <c:pt idx="1001">
                  <c:v>45502</c:v>
                </c:pt>
                <c:pt idx="1002">
                  <c:v>45503</c:v>
                </c:pt>
                <c:pt idx="1003">
                  <c:v>45504</c:v>
                </c:pt>
                <c:pt idx="1004">
                  <c:v>45505</c:v>
                </c:pt>
                <c:pt idx="1005">
                  <c:v>45506</c:v>
                </c:pt>
                <c:pt idx="1006">
                  <c:v>45509</c:v>
                </c:pt>
                <c:pt idx="1007">
                  <c:v>45510</c:v>
                </c:pt>
                <c:pt idx="1008">
                  <c:v>45511</c:v>
                </c:pt>
                <c:pt idx="1009">
                  <c:v>45512</c:v>
                </c:pt>
                <c:pt idx="1010">
                  <c:v>45513</c:v>
                </c:pt>
                <c:pt idx="1011">
                  <c:v>45516</c:v>
                </c:pt>
                <c:pt idx="1012">
                  <c:v>45517</c:v>
                </c:pt>
                <c:pt idx="1013">
                  <c:v>45518</c:v>
                </c:pt>
                <c:pt idx="1014">
                  <c:v>45519</c:v>
                </c:pt>
                <c:pt idx="1015">
                  <c:v>45520</c:v>
                </c:pt>
                <c:pt idx="1016">
                  <c:v>45523</c:v>
                </c:pt>
                <c:pt idx="1017">
                  <c:v>45524</c:v>
                </c:pt>
                <c:pt idx="1018">
                  <c:v>45525</c:v>
                </c:pt>
                <c:pt idx="1019">
                  <c:v>45526</c:v>
                </c:pt>
                <c:pt idx="1020">
                  <c:v>45527</c:v>
                </c:pt>
                <c:pt idx="1021">
                  <c:v>45530</c:v>
                </c:pt>
                <c:pt idx="1022">
                  <c:v>45531</c:v>
                </c:pt>
                <c:pt idx="1023">
                  <c:v>45532</c:v>
                </c:pt>
                <c:pt idx="1024">
                  <c:v>45533</c:v>
                </c:pt>
                <c:pt idx="1025">
                  <c:v>45534</c:v>
                </c:pt>
                <c:pt idx="1026">
                  <c:v>45537</c:v>
                </c:pt>
                <c:pt idx="1027">
                  <c:v>45538</c:v>
                </c:pt>
                <c:pt idx="1028">
                  <c:v>45539</c:v>
                </c:pt>
                <c:pt idx="1029">
                  <c:v>45540</c:v>
                </c:pt>
                <c:pt idx="1030">
                  <c:v>45541</c:v>
                </c:pt>
                <c:pt idx="1031">
                  <c:v>45544</c:v>
                </c:pt>
                <c:pt idx="1032">
                  <c:v>45545</c:v>
                </c:pt>
                <c:pt idx="1033">
                  <c:v>45546</c:v>
                </c:pt>
                <c:pt idx="1034">
                  <c:v>45547</c:v>
                </c:pt>
                <c:pt idx="1035">
                  <c:v>45548</c:v>
                </c:pt>
                <c:pt idx="1036">
                  <c:v>45551</c:v>
                </c:pt>
                <c:pt idx="1037">
                  <c:v>45552</c:v>
                </c:pt>
                <c:pt idx="1038">
                  <c:v>45553</c:v>
                </c:pt>
                <c:pt idx="1039">
                  <c:v>45554</c:v>
                </c:pt>
                <c:pt idx="1040">
                  <c:v>45555</c:v>
                </c:pt>
                <c:pt idx="1041">
                  <c:v>45558</c:v>
                </c:pt>
                <c:pt idx="1042">
                  <c:v>45559</c:v>
                </c:pt>
                <c:pt idx="1043">
                  <c:v>45560</c:v>
                </c:pt>
                <c:pt idx="1044">
                  <c:v>45561</c:v>
                </c:pt>
                <c:pt idx="1045">
                  <c:v>45562</c:v>
                </c:pt>
                <c:pt idx="1046">
                  <c:v>45565</c:v>
                </c:pt>
                <c:pt idx="1047">
                  <c:v>45566</c:v>
                </c:pt>
                <c:pt idx="1048">
                  <c:v>45567</c:v>
                </c:pt>
                <c:pt idx="1049">
                  <c:v>45568</c:v>
                </c:pt>
                <c:pt idx="1050">
                  <c:v>45569</c:v>
                </c:pt>
                <c:pt idx="1051">
                  <c:v>45572</c:v>
                </c:pt>
                <c:pt idx="1052">
                  <c:v>45573</c:v>
                </c:pt>
                <c:pt idx="1053">
                  <c:v>45574</c:v>
                </c:pt>
                <c:pt idx="1054">
                  <c:v>45575</c:v>
                </c:pt>
                <c:pt idx="1055">
                  <c:v>45576</c:v>
                </c:pt>
                <c:pt idx="1056">
                  <c:v>45579</c:v>
                </c:pt>
                <c:pt idx="1057">
                  <c:v>45580</c:v>
                </c:pt>
                <c:pt idx="1058">
                  <c:v>45581</c:v>
                </c:pt>
                <c:pt idx="1059">
                  <c:v>45582</c:v>
                </c:pt>
                <c:pt idx="1060">
                  <c:v>45583</c:v>
                </c:pt>
                <c:pt idx="1061">
                  <c:v>45586</c:v>
                </c:pt>
                <c:pt idx="1062">
                  <c:v>45587</c:v>
                </c:pt>
                <c:pt idx="1063">
                  <c:v>45588</c:v>
                </c:pt>
                <c:pt idx="1064">
                  <c:v>45589</c:v>
                </c:pt>
                <c:pt idx="1065">
                  <c:v>45590</c:v>
                </c:pt>
                <c:pt idx="1066">
                  <c:v>45593</c:v>
                </c:pt>
                <c:pt idx="1067">
                  <c:v>45594</c:v>
                </c:pt>
                <c:pt idx="1068">
                  <c:v>45595</c:v>
                </c:pt>
                <c:pt idx="1069">
                  <c:v>45596</c:v>
                </c:pt>
                <c:pt idx="1070">
                  <c:v>45597</c:v>
                </c:pt>
                <c:pt idx="1071">
                  <c:v>45600</c:v>
                </c:pt>
                <c:pt idx="1072">
                  <c:v>45601</c:v>
                </c:pt>
                <c:pt idx="1073">
                  <c:v>45602</c:v>
                </c:pt>
                <c:pt idx="1074">
                  <c:v>45603</c:v>
                </c:pt>
                <c:pt idx="1075">
                  <c:v>45604</c:v>
                </c:pt>
                <c:pt idx="1076">
                  <c:v>45607</c:v>
                </c:pt>
                <c:pt idx="1077">
                  <c:v>45608</c:v>
                </c:pt>
                <c:pt idx="1078">
                  <c:v>45609</c:v>
                </c:pt>
                <c:pt idx="1079">
                  <c:v>45610</c:v>
                </c:pt>
                <c:pt idx="1080">
                  <c:v>45614</c:v>
                </c:pt>
                <c:pt idx="1081">
                  <c:v>45615</c:v>
                </c:pt>
                <c:pt idx="1082">
                  <c:v>45617</c:v>
                </c:pt>
                <c:pt idx="1083">
                  <c:v>45618</c:v>
                </c:pt>
                <c:pt idx="1084">
                  <c:v>45621</c:v>
                </c:pt>
                <c:pt idx="1085">
                  <c:v>45622</c:v>
                </c:pt>
                <c:pt idx="1086">
                  <c:v>45623</c:v>
                </c:pt>
                <c:pt idx="1087">
                  <c:v>45624</c:v>
                </c:pt>
                <c:pt idx="1088">
                  <c:v>45625</c:v>
                </c:pt>
                <c:pt idx="1089">
                  <c:v>45628</c:v>
                </c:pt>
                <c:pt idx="1090">
                  <c:v>45629</c:v>
                </c:pt>
                <c:pt idx="1091">
                  <c:v>45630</c:v>
                </c:pt>
                <c:pt idx="1092">
                  <c:v>45631</c:v>
                </c:pt>
                <c:pt idx="1093">
                  <c:v>45632</c:v>
                </c:pt>
                <c:pt idx="1094">
                  <c:v>45635</c:v>
                </c:pt>
                <c:pt idx="1095">
                  <c:v>45636</c:v>
                </c:pt>
                <c:pt idx="1096">
                  <c:v>45637</c:v>
                </c:pt>
                <c:pt idx="1097">
                  <c:v>45638</c:v>
                </c:pt>
                <c:pt idx="1098">
                  <c:v>45639</c:v>
                </c:pt>
                <c:pt idx="1099">
                  <c:v>45642</c:v>
                </c:pt>
                <c:pt idx="1100">
                  <c:v>45643</c:v>
                </c:pt>
                <c:pt idx="1101">
                  <c:v>45644</c:v>
                </c:pt>
                <c:pt idx="1102">
                  <c:v>45645</c:v>
                </c:pt>
                <c:pt idx="1103">
                  <c:v>45646</c:v>
                </c:pt>
                <c:pt idx="1104">
                  <c:v>45649</c:v>
                </c:pt>
                <c:pt idx="1105">
                  <c:v>45650</c:v>
                </c:pt>
                <c:pt idx="1106">
                  <c:v>45652</c:v>
                </c:pt>
                <c:pt idx="1107">
                  <c:v>45653</c:v>
                </c:pt>
                <c:pt idx="1108">
                  <c:v>45656</c:v>
                </c:pt>
                <c:pt idx="1109">
                  <c:v>45657</c:v>
                </c:pt>
                <c:pt idx="1110">
                  <c:v>45659</c:v>
                </c:pt>
                <c:pt idx="1111">
                  <c:v>45660</c:v>
                </c:pt>
                <c:pt idx="1112">
                  <c:v>45663</c:v>
                </c:pt>
                <c:pt idx="1113">
                  <c:v>45664</c:v>
                </c:pt>
                <c:pt idx="1114">
                  <c:v>45665</c:v>
                </c:pt>
                <c:pt idx="1115">
                  <c:v>45666</c:v>
                </c:pt>
                <c:pt idx="1116">
                  <c:v>45667</c:v>
                </c:pt>
                <c:pt idx="1117">
                  <c:v>45670</c:v>
                </c:pt>
                <c:pt idx="1118">
                  <c:v>45671</c:v>
                </c:pt>
                <c:pt idx="1119">
                  <c:v>45672</c:v>
                </c:pt>
                <c:pt idx="1120">
                  <c:v>45673</c:v>
                </c:pt>
                <c:pt idx="1121">
                  <c:v>45674</c:v>
                </c:pt>
                <c:pt idx="1122">
                  <c:v>45677</c:v>
                </c:pt>
                <c:pt idx="1123">
                  <c:v>45678</c:v>
                </c:pt>
                <c:pt idx="1124">
                  <c:v>45679</c:v>
                </c:pt>
                <c:pt idx="1125">
                  <c:v>45680</c:v>
                </c:pt>
                <c:pt idx="1126">
                  <c:v>45681</c:v>
                </c:pt>
                <c:pt idx="1127">
                  <c:v>45684</c:v>
                </c:pt>
                <c:pt idx="1128">
                  <c:v>45685</c:v>
                </c:pt>
                <c:pt idx="1129">
                  <c:v>45686</c:v>
                </c:pt>
                <c:pt idx="1130">
                  <c:v>45687</c:v>
                </c:pt>
                <c:pt idx="1131">
                  <c:v>45688</c:v>
                </c:pt>
              </c:numCache>
            </c:numRef>
          </c:cat>
          <c:val>
            <c:numRef>
              <c:f>Planilha1!$B$2:$B$1482</c:f>
              <c:numCache>
                <c:formatCode>#,##0.00\ \%</c:formatCode>
                <c:ptCount val="1481"/>
                <c:pt idx="0">
                  <c:v>0</c:v>
                </c:pt>
                <c:pt idx="1">
                  <c:v>-1.3388100000000236E-2</c:v>
                </c:pt>
                <c:pt idx="2">
                  <c:v>-3.2199999999988904E-3</c:v>
                </c:pt>
                <c:pt idx="3">
                  <c:v>-1.5273899999996845E-2</c:v>
                </c:pt>
                <c:pt idx="4">
                  <c:v>-1.0003600000004553E-2</c:v>
                </c:pt>
                <c:pt idx="5">
                  <c:v>-3.9079000000015176E-3</c:v>
                </c:pt>
                <c:pt idx="6">
                  <c:v>0</c:v>
                </c:pt>
                <c:pt idx="7">
                  <c:v>0</c:v>
                </c:pt>
                <c:pt idx="8">
                  <c:v>-1.6066971074322867E-2</c:v>
                </c:pt>
                <c:pt idx="9">
                  <c:v>-2.734819114657942E-2</c:v>
                </c:pt>
                <c:pt idx="10">
                  <c:v>-1.020292402017731E-2</c:v>
                </c:pt>
                <c:pt idx="11">
                  <c:v>0</c:v>
                </c:pt>
                <c:pt idx="12">
                  <c:v>0</c:v>
                </c:pt>
                <c:pt idx="13">
                  <c:v>0</c:v>
                </c:pt>
                <c:pt idx="14">
                  <c:v>0</c:v>
                </c:pt>
                <c:pt idx="15">
                  <c:v>0</c:v>
                </c:pt>
                <c:pt idx="16">
                  <c:v>-2.1975512665721989E-4</c:v>
                </c:pt>
                <c:pt idx="17">
                  <c:v>0</c:v>
                </c:pt>
                <c:pt idx="18">
                  <c:v>0</c:v>
                </c:pt>
                <c:pt idx="19">
                  <c:v>-1.1427120171641663E-2</c:v>
                </c:pt>
                <c:pt idx="20">
                  <c:v>0</c:v>
                </c:pt>
                <c:pt idx="21">
                  <c:v>-2.3977831751716911E-3</c:v>
                </c:pt>
                <c:pt idx="22">
                  <c:v>0</c:v>
                </c:pt>
                <c:pt idx="23">
                  <c:v>0</c:v>
                </c:pt>
                <c:pt idx="24">
                  <c:v>0</c:v>
                </c:pt>
                <c:pt idx="25">
                  <c:v>-6.7219626752671846E-4</c:v>
                </c:pt>
                <c:pt idx="26">
                  <c:v>0</c:v>
                </c:pt>
                <c:pt idx="27">
                  <c:v>0</c:v>
                </c:pt>
                <c:pt idx="28">
                  <c:v>0</c:v>
                </c:pt>
                <c:pt idx="29">
                  <c:v>0</c:v>
                </c:pt>
                <c:pt idx="30">
                  <c:v>0</c:v>
                </c:pt>
                <c:pt idx="31">
                  <c:v>0</c:v>
                </c:pt>
                <c:pt idx="32">
                  <c:v>-4.3642038657425712E-2</c:v>
                </c:pt>
                <c:pt idx="33">
                  <c:v>-1.0720750636498234E-2</c:v>
                </c:pt>
                <c:pt idx="34">
                  <c:v>0</c:v>
                </c:pt>
                <c:pt idx="35">
                  <c:v>-3.5742874792582299E-2</c:v>
                </c:pt>
                <c:pt idx="36">
                  <c:v>-2.7402847461147909E-2</c:v>
                </c:pt>
                <c:pt idx="37">
                  <c:v>-7.7066261718113954E-2</c:v>
                </c:pt>
                <c:pt idx="38">
                  <c:v>-8.7823774784759834E-2</c:v>
                </c:pt>
                <c:pt idx="39">
                  <c:v>-8.7978275004794784E-2</c:v>
                </c:pt>
                <c:pt idx="40">
                  <c:v>-2.5958922030654578E-2</c:v>
                </c:pt>
                <c:pt idx="41">
                  <c:v>-9.5012163644232102E-3</c:v>
                </c:pt>
                <c:pt idx="42">
                  <c:v>0</c:v>
                </c:pt>
                <c:pt idx="43">
                  <c:v>-3.3071790711032847E-2</c:v>
                </c:pt>
                <c:pt idx="44">
                  <c:v>0</c:v>
                </c:pt>
                <c:pt idx="45">
                  <c:v>-2.6800821038635403E-2</c:v>
                </c:pt>
                <c:pt idx="46">
                  <c:v>0</c:v>
                </c:pt>
                <c:pt idx="47">
                  <c:v>0</c:v>
                </c:pt>
                <c:pt idx="48">
                  <c:v>0</c:v>
                </c:pt>
                <c:pt idx="49">
                  <c:v>0</c:v>
                </c:pt>
                <c:pt idx="50">
                  <c:v>0</c:v>
                </c:pt>
                <c:pt idx="51">
                  <c:v>0</c:v>
                </c:pt>
                <c:pt idx="52">
                  <c:v>-3.5166844812481605E-2</c:v>
                </c:pt>
                <c:pt idx="53">
                  <c:v>0</c:v>
                </c:pt>
                <c:pt idx="54">
                  <c:v>-4.1751245729682869E-2</c:v>
                </c:pt>
                <c:pt idx="55">
                  <c:v>-4.1289178721086124E-2</c:v>
                </c:pt>
                <c:pt idx="56">
                  <c:v>-4.4400231812830392E-2</c:v>
                </c:pt>
                <c:pt idx="57">
                  <c:v>-4.0547197164525872E-2</c:v>
                </c:pt>
                <c:pt idx="58">
                  <c:v>-3.9619596406640908E-2</c:v>
                </c:pt>
                <c:pt idx="59">
                  <c:v>-2.943550086757692E-2</c:v>
                </c:pt>
                <c:pt idx="60">
                  <c:v>-2.408235799951516E-2</c:v>
                </c:pt>
                <c:pt idx="61">
                  <c:v>-3.3974157773868481E-2</c:v>
                </c:pt>
                <c:pt idx="62">
                  <c:v>-1.7448700171726794E-2</c:v>
                </c:pt>
                <c:pt idx="63">
                  <c:v>-1.0225795477033214E-2</c:v>
                </c:pt>
                <c:pt idx="64">
                  <c:v>0</c:v>
                </c:pt>
                <c:pt idx="65">
                  <c:v>0</c:v>
                </c:pt>
                <c:pt idx="66">
                  <c:v>0</c:v>
                </c:pt>
                <c:pt idx="67">
                  <c:v>0</c:v>
                </c:pt>
                <c:pt idx="68">
                  <c:v>-3.7660578757272721E-3</c:v>
                </c:pt>
                <c:pt idx="69">
                  <c:v>0</c:v>
                </c:pt>
                <c:pt idx="70">
                  <c:v>-5.8192804957776416E-3</c:v>
                </c:pt>
                <c:pt idx="71">
                  <c:v>0</c:v>
                </c:pt>
                <c:pt idx="72">
                  <c:v>0</c:v>
                </c:pt>
                <c:pt idx="73">
                  <c:v>0</c:v>
                </c:pt>
                <c:pt idx="74">
                  <c:v>0</c:v>
                </c:pt>
                <c:pt idx="75">
                  <c:v>0</c:v>
                </c:pt>
                <c:pt idx="76">
                  <c:v>0</c:v>
                </c:pt>
                <c:pt idx="77">
                  <c:v>0</c:v>
                </c:pt>
                <c:pt idx="78">
                  <c:v>-4.224983207957838E-2</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-5.2556972414217985E-3</c:v>
                </c:pt>
                <c:pt idx="109">
                  <c:v>0</c:v>
                </c:pt>
                <c:pt idx="110">
                  <c:v>0</c:v>
                </c:pt>
                <c:pt idx="111">
                  <c:v>0</c:v>
                </c:pt>
                <c:pt idx="112">
                  <c:v>-2.6199016557285522E-3</c:v>
                </c:pt>
                <c:pt idx="113">
                  <c:v>0</c:v>
                </c:pt>
                <c:pt idx="114">
                  <c:v>0</c:v>
                </c:pt>
                <c:pt idx="115">
                  <c:v>0</c:v>
                </c:pt>
                <c:pt idx="116">
                  <c:v>-7.5823010092322639E-3</c:v>
                </c:pt>
                <c:pt idx="117">
                  <c:v>0</c:v>
                </c:pt>
                <c:pt idx="118">
                  <c:v>0</c:v>
                </c:pt>
                <c:pt idx="119">
                  <c:v>-4.3488331822271629E-3</c:v>
                </c:pt>
                <c:pt idx="120">
                  <c:v>0</c:v>
                </c:pt>
                <c:pt idx="121">
                  <c:v>0</c:v>
                </c:pt>
                <c:pt idx="122">
                  <c:v>0</c:v>
                </c:pt>
                <c:pt idx="123">
                  <c:v>-2.722418011916106E-2</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-5.7085303527292512E-2</c:v>
                </c:pt>
                <c:pt idx="140">
                  <c:v>0</c:v>
                </c:pt>
                <c:pt idx="141">
                  <c:v>0</c:v>
                </c:pt>
                <c:pt idx="142">
                  <c:v>0</c:v>
                </c:pt>
                <c:pt idx="143">
                  <c:v>-4.3490649563835771E-3</c:v>
                </c:pt>
                <c:pt idx="144">
                  <c:v>0</c:v>
                </c:pt>
                <c:pt idx="145">
                  <c:v>0</c:v>
                </c:pt>
                <c:pt idx="146">
                  <c:v>0</c:v>
                </c:pt>
                <c:pt idx="147">
                  <c:v>0</c:v>
                </c:pt>
                <c:pt idx="148">
                  <c:v>0</c:v>
                </c:pt>
                <c:pt idx="149">
                  <c:v>-3.3566760777217187E-2</c:v>
                </c:pt>
                <c:pt idx="150">
                  <c:v>0</c:v>
                </c:pt>
                <c:pt idx="151">
                  <c:v>0</c:v>
                </c:pt>
                <c:pt idx="152">
                  <c:v>0</c:v>
                </c:pt>
                <c:pt idx="153">
                  <c:v>0</c:v>
                </c:pt>
                <c:pt idx="154">
                  <c:v>0</c:v>
                </c:pt>
                <c:pt idx="155">
                  <c:v>0</c:v>
                </c:pt>
                <c:pt idx="156">
                  <c:v>0</c:v>
                </c:pt>
                <c:pt idx="157">
                  <c:v>0</c:v>
                </c:pt>
                <c:pt idx="158">
                  <c:v>0</c:v>
                </c:pt>
                <c:pt idx="159">
                  <c:v>0</c:v>
                </c:pt>
                <c:pt idx="160">
                  <c:v>-2.387081608878314E-2</c:v>
                </c:pt>
                <c:pt idx="161">
                  <c:v>0</c:v>
                </c:pt>
                <c:pt idx="162">
                  <c:v>0</c:v>
                </c:pt>
                <c:pt idx="163">
                  <c:v>-1.6371807791431315E-2</c:v>
                </c:pt>
                <c:pt idx="164">
                  <c:v>0</c:v>
                </c:pt>
                <c:pt idx="165">
                  <c:v>0</c:v>
                </c:pt>
                <c:pt idx="166">
                  <c:v>-1.6689673426654335E-2</c:v>
                </c:pt>
                <c:pt idx="167">
                  <c:v>0</c:v>
                </c:pt>
                <c:pt idx="168">
                  <c:v>0</c:v>
                </c:pt>
                <c:pt idx="169">
                  <c:v>0</c:v>
                </c:pt>
                <c:pt idx="170">
                  <c:v>0</c:v>
                </c:pt>
                <c:pt idx="171">
                  <c:v>0</c:v>
                </c:pt>
                <c:pt idx="172">
                  <c:v>0</c:v>
                </c:pt>
                <c:pt idx="173">
                  <c:v>0</c:v>
                </c:pt>
                <c:pt idx="174">
                  <c:v>0</c:v>
                </c:pt>
                <c:pt idx="175">
                  <c:v>0</c:v>
                </c:pt>
                <c:pt idx="176">
                  <c:v>0</c:v>
                </c:pt>
                <c:pt idx="177">
                  <c:v>0</c:v>
                </c:pt>
                <c:pt idx="178">
                  <c:v>0</c:v>
                </c:pt>
                <c:pt idx="179">
                  <c:v>-5.1866658352402971E-3</c:v>
                </c:pt>
                <c:pt idx="180">
                  <c:v>0</c:v>
                </c:pt>
                <c:pt idx="181">
                  <c:v>-4.1389651165090517E-2</c:v>
                </c:pt>
                <c:pt idx="182">
                  <c:v>-5.265656600003564E-2</c:v>
                </c:pt>
                <c:pt idx="183">
                  <c:v>-8.9623684501133796E-2</c:v>
                </c:pt>
                <c:pt idx="184">
                  <c:v>-6.0664160439628738E-2</c:v>
                </c:pt>
                <c:pt idx="185">
                  <c:v>-4.690723540501348E-2</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-2.483075235788266E-3</c:v>
                </c:pt>
                <c:pt idx="212">
                  <c:v>0</c:v>
                </c:pt>
                <c:pt idx="213">
                  <c:v>0</c:v>
                </c:pt>
                <c:pt idx="214">
                  <c:v>0</c:v>
                </c:pt>
                <c:pt idx="215">
                  <c:v>0</c:v>
                </c:pt>
                <c:pt idx="216">
                  <c:v>-6.2886044283414488E-2</c:v>
                </c:pt>
                <c:pt idx="217">
                  <c:v>-6.8586147853295643E-2</c:v>
                </c:pt>
                <c:pt idx="218">
                  <c:v>-2.9070925241663426E-2</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-5.0050095462610559E-3</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-4.0009295804508439E-2</c:v>
                </c:pt>
                <c:pt idx="266">
                  <c:v>0</c:v>
                </c:pt>
                <c:pt idx="267">
                  <c:v>0</c:v>
                </c:pt>
                <c:pt idx="268">
                  <c:v>0</c:v>
                </c:pt>
                <c:pt idx="269">
                  <c:v>0</c:v>
                </c:pt>
                <c:pt idx="270">
                  <c:v>0</c:v>
                </c:pt>
                <c:pt idx="271">
                  <c:v>0</c:v>
                </c:pt>
                <c:pt idx="272">
                  <c:v>0</c:v>
                </c:pt>
                <c:pt idx="273">
                  <c:v>0</c:v>
                </c:pt>
                <c:pt idx="274">
                  <c:v>0</c:v>
                </c:pt>
                <c:pt idx="275">
                  <c:v>0</c:v>
                </c:pt>
                <c:pt idx="276">
                  <c:v>0</c:v>
                </c:pt>
                <c:pt idx="277">
                  <c:v>0</c:v>
                </c:pt>
                <c:pt idx="278">
                  <c:v>-1.3781470532800606E-3</c:v>
                </c:pt>
                <c:pt idx="279">
                  <c:v>0</c:v>
                </c:pt>
                <c:pt idx="280">
                  <c:v>0</c:v>
                </c:pt>
                <c:pt idx="281">
                  <c:v>0</c:v>
                </c:pt>
                <c:pt idx="282">
                  <c:v>0</c:v>
                </c:pt>
                <c:pt idx="283">
                  <c:v>0</c:v>
                </c:pt>
                <c:pt idx="284">
                  <c:v>0</c:v>
                </c:pt>
                <c:pt idx="285">
                  <c:v>-1.9375362451572176E-2</c:v>
                </c:pt>
                <c:pt idx="286">
                  <c:v>-1.2794123533341773E-2</c:v>
                </c:pt>
                <c:pt idx="287">
                  <c:v>0</c:v>
                </c:pt>
                <c:pt idx="288">
                  <c:v>0</c:v>
                </c:pt>
                <c:pt idx="289">
                  <c:v>0</c:v>
                </c:pt>
                <c:pt idx="290">
                  <c:v>0</c:v>
                </c:pt>
                <c:pt idx="291">
                  <c:v>-1.1673408489085204E-2</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-8.7148199712888778E-3</c:v>
                </c:pt>
                <c:pt idx="308">
                  <c:v>0</c:v>
                </c:pt>
                <c:pt idx="309">
                  <c:v>-1.6261377490662532E-2</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-3.8724970255839312E-3</c:v>
                </c:pt>
                <c:pt idx="325">
                  <c:v>0</c:v>
                </c:pt>
                <c:pt idx="326">
                  <c:v>0</c:v>
                </c:pt>
                <c:pt idx="327">
                  <c:v>-8.9750483396502222E-3</c:v>
                </c:pt>
                <c:pt idx="328">
                  <c:v>-2.6617629187813819E-3</c:v>
                </c:pt>
                <c:pt idx="329">
                  <c:v>-8.4734655783719089E-3</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-5.9149136700951798E-3</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-2.6969172614827097E-3</c:v>
                </c:pt>
                <c:pt idx="388">
                  <c:v>0</c:v>
                </c:pt>
                <c:pt idx="389">
                  <c:v>0</c:v>
                </c:pt>
                <c:pt idx="390">
                  <c:v>0</c:v>
                </c:pt>
                <c:pt idx="391">
                  <c:v>0</c:v>
                </c:pt>
                <c:pt idx="392">
                  <c:v>0</c:v>
                </c:pt>
                <c:pt idx="393">
                  <c:v>0</c:v>
                </c:pt>
                <c:pt idx="394">
                  <c:v>0</c:v>
                </c:pt>
                <c:pt idx="395">
                  <c:v>-1.6952996187011377E-2</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-1.6374450726559738E-2</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-2.3449266673860936E-2</c:v>
                </c:pt>
                <c:pt idx="471">
                  <c:v>-3.1073242570320389E-2</c:v>
                </c:pt>
                <c:pt idx="472">
                  <c:v>0</c:v>
                </c:pt>
                <c:pt idx="473">
                  <c:v>0</c:v>
                </c:pt>
                <c:pt idx="474">
                  <c:v>0</c:v>
                </c:pt>
                <c:pt idx="475">
                  <c:v>0</c:v>
                </c:pt>
                <c:pt idx="476">
                  <c:v>0</c:v>
                </c:pt>
                <c:pt idx="477">
                  <c:v>0</c:v>
                </c:pt>
                <c:pt idx="478">
                  <c:v>0</c:v>
                </c:pt>
                <c:pt idx="479">
                  <c:v>-2.6298011112430606E-2</c:v>
                </c:pt>
                <c:pt idx="480">
                  <c:v>-6.9836891544342708E-2</c:v>
                </c:pt>
                <c:pt idx="481">
                  <c:v>-7.4057852365393501E-2</c:v>
                </c:pt>
                <c:pt idx="482">
                  <c:v>-2.8508905095387529E-2</c:v>
                </c:pt>
                <c:pt idx="483">
                  <c:v>-6.7113456593573498E-2</c:v>
                </c:pt>
                <c:pt idx="484">
                  <c:v>-1.71102333563787E-2</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-7.773554379677027E-3</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-0.29391075124833754</c:v>
                </c:pt>
                <c:pt idx="617">
                  <c:v>-0.22634783235330114</c:v>
                </c:pt>
                <c:pt idx="618">
                  <c:v>-0.26881594382989638</c:v>
                </c:pt>
                <c:pt idx="619">
                  <c:v>-0.37205713820482328</c:v>
                </c:pt>
                <c:pt idx="620">
                  <c:v>-0.3352142785204883</c:v>
                </c:pt>
                <c:pt idx="621">
                  <c:v>-0.44904302308550259</c:v>
                </c:pt>
                <c:pt idx="622">
                  <c:v>-0.38257128858155987</c:v>
                </c:pt>
                <c:pt idx="623">
                  <c:v>-0.30772059249607553</c:v>
                </c:pt>
                <c:pt idx="624">
                  <c:v>-0.2394300341678626</c:v>
                </c:pt>
                <c:pt idx="625">
                  <c:v>-0.17797625631593797</c:v>
                </c:pt>
                <c:pt idx="626">
                  <c:v>-1.3660686546794519E-2</c:v>
                </c:pt>
                <c:pt idx="627">
                  <c:v>0</c:v>
                </c:pt>
                <c:pt idx="628">
                  <c:v>0</c:v>
                </c:pt>
                <c:pt idx="629">
                  <c:v>0</c:v>
                </c:pt>
                <c:pt idx="630">
                  <c:v>0</c:v>
                </c:pt>
                <c:pt idx="631">
                  <c:v>0</c:v>
                </c:pt>
                <c:pt idx="632">
                  <c:v>0</c:v>
                </c:pt>
                <c:pt idx="633">
                  <c:v>0</c:v>
                </c:pt>
                <c:pt idx="634">
                  <c:v>0</c:v>
                </c:pt>
                <c:pt idx="635">
                  <c:v>0</c:v>
                </c:pt>
                <c:pt idx="636">
                  <c:v>-7.1347719187765386E-4</c:v>
                </c:pt>
                <c:pt idx="637">
                  <c:v>-4.2742952516442653E-2</c:v>
                </c:pt>
                <c:pt idx="638">
                  <c:v>-6.0174392700581017E-2</c:v>
                </c:pt>
                <c:pt idx="639">
                  <c:v>-2.2135854672226833E-2</c:v>
                </c:pt>
                <c:pt idx="640">
                  <c:v>-4.8135198112142077E-2</c:v>
                </c:pt>
                <c:pt idx="641">
                  <c:v>-7.3519895611733402E-2</c:v>
                </c:pt>
                <c:pt idx="642">
                  <c:v>-5.7930594895059147E-2</c:v>
                </c:pt>
                <c:pt idx="643">
                  <c:v>-4.738739582576626E-2</c:v>
                </c:pt>
                <c:pt idx="644">
                  <c:v>0</c:v>
                </c:pt>
                <c:pt idx="645">
                  <c:v>0</c:v>
                </c:pt>
                <c:pt idx="646">
                  <c:v>0</c:v>
                </c:pt>
                <c:pt idx="647">
                  <c:v>0</c:v>
                </c:pt>
                <c:pt idx="648">
                  <c:v>0</c:v>
                </c:pt>
                <c:pt idx="649">
                  <c:v>0</c:v>
                </c:pt>
                <c:pt idx="650">
                  <c:v>-8.4908873456882939E-4</c:v>
                </c:pt>
                <c:pt idx="651">
                  <c:v>0</c:v>
                </c:pt>
                <c:pt idx="652">
                  <c:v>0</c:v>
                </c:pt>
                <c:pt idx="653">
                  <c:v>-2.0053300026593061E-2</c:v>
                </c:pt>
                <c:pt idx="654">
                  <c:v>0</c:v>
                </c:pt>
                <c:pt idx="655">
                  <c:v>0</c:v>
                </c:pt>
                <c:pt idx="656">
                  <c:v>-9.3995845745389786E-2</c:v>
                </c:pt>
                <c:pt idx="657">
                  <c:v>-5.0835032277355842E-2</c:v>
                </c:pt>
                <c:pt idx="658">
                  <c:v>-5.6692694902847528E-2</c:v>
                </c:pt>
                <c:pt idx="659">
                  <c:v>-4.1602606742779637E-2</c:v>
                </c:pt>
                <c:pt idx="660">
                  <c:v>0</c:v>
                </c:pt>
                <c:pt idx="661">
                  <c:v>-3.621947877740099E-2</c:v>
                </c:pt>
                <c:pt idx="662">
                  <c:v>-1.2413781812848313E-2</c:v>
                </c:pt>
                <c:pt idx="663">
                  <c:v>0</c:v>
                </c:pt>
                <c:pt idx="664">
                  <c:v>0</c:v>
                </c:pt>
                <c:pt idx="665">
                  <c:v>0</c:v>
                </c:pt>
                <c:pt idx="666">
                  <c:v>-2.5925187307517781E-2</c:v>
                </c:pt>
                <c:pt idx="667">
                  <c:v>0</c:v>
                </c:pt>
                <c:pt idx="668">
                  <c:v>-1.6639730705616772E-2</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-3.133145230089579E-2</c:v>
                </c:pt>
                <c:pt idx="685">
                  <c:v>0</c:v>
                </c:pt>
                <c:pt idx="686">
                  <c:v>0</c:v>
                </c:pt>
                <c:pt idx="687">
                  <c:v>0</c:v>
                </c:pt>
                <c:pt idx="688">
                  <c:v>0</c:v>
                </c:pt>
                <c:pt idx="689">
                  <c:v>0</c:v>
                </c:pt>
                <c:pt idx="690">
                  <c:v>0</c:v>
                </c:pt>
                <c:pt idx="691">
                  <c:v>0</c:v>
                </c:pt>
                <c:pt idx="692">
                  <c:v>0</c:v>
                </c:pt>
                <c:pt idx="693">
                  <c:v>0</c:v>
                </c:pt>
                <c:pt idx="694">
                  <c:v>0</c:v>
                </c:pt>
                <c:pt idx="695">
                  <c:v>0</c:v>
                </c:pt>
                <c:pt idx="696">
                  <c:v>0</c:v>
                </c:pt>
                <c:pt idx="697">
                  <c:v>-2.5233184174053597E-2</c:v>
                </c:pt>
                <c:pt idx="698">
                  <c:v>-8.1171879467281279E-3</c:v>
                </c:pt>
                <c:pt idx="699">
                  <c:v>0</c:v>
                </c:pt>
                <c:pt idx="700">
                  <c:v>-3.2783049334603825E-2</c:v>
                </c:pt>
                <c:pt idx="701">
                  <c:v>-4.0271602791071469E-2</c:v>
                </c:pt>
                <c:pt idx="702">
                  <c:v>-1.8673561227719255E-2</c:v>
                </c:pt>
                <c:pt idx="703">
                  <c:v>0</c:v>
                </c:pt>
                <c:pt idx="704">
                  <c:v>-1.7925330145229828E-2</c:v>
                </c:pt>
                <c:pt idx="705">
                  <c:v>-3.7362532835797532E-2</c:v>
                </c:pt>
                <c:pt idx="706">
                  <c:v>-1.0118451847406475E-2</c:v>
                </c:pt>
                <c:pt idx="707">
                  <c:v>0</c:v>
                </c:pt>
                <c:pt idx="708">
                  <c:v>0</c:v>
                </c:pt>
                <c:pt idx="709">
                  <c:v>0</c:v>
                </c:pt>
                <c:pt idx="710">
                  <c:v>0</c:v>
                </c:pt>
                <c:pt idx="711">
                  <c:v>0</c:v>
                </c:pt>
                <c:pt idx="712">
                  <c:v>0</c:v>
                </c:pt>
                <c:pt idx="713">
                  <c:v>0</c:v>
                </c:pt>
                <c:pt idx="714">
                  <c:v>-6.5899700868141953E-2</c:v>
                </c:pt>
                <c:pt idx="715">
                  <c:v>-0.1126311861180454</c:v>
                </c:pt>
                <c:pt idx="716">
                  <c:v>0</c:v>
                </c:pt>
                <c:pt idx="717">
                  <c:v>0</c:v>
                </c:pt>
                <c:pt idx="718">
                  <c:v>0</c:v>
                </c:pt>
                <c:pt idx="719">
                  <c:v>0</c:v>
                </c:pt>
                <c:pt idx="720">
                  <c:v>0</c:v>
                </c:pt>
                <c:pt idx="721">
                  <c:v>0</c:v>
                </c:pt>
                <c:pt idx="722">
                  <c:v>0</c:v>
                </c:pt>
                <c:pt idx="723">
                  <c:v>-0.32540946847016877</c:v>
                </c:pt>
                <c:pt idx="724">
                  <c:v>-0.25885941381099853</c:v>
                </c:pt>
                <c:pt idx="725">
                  <c:v>-0.2338342284076613</c:v>
                </c:pt>
                <c:pt idx="726">
                  <c:v>-0.13462393967466996</c:v>
                </c:pt>
                <c:pt idx="727">
                  <c:v>-6.6278066458972745E-2</c:v>
                </c:pt>
                <c:pt idx="728">
                  <c:v>-3.4982542452889294E-2</c:v>
                </c:pt>
                <c:pt idx="729">
                  <c:v>0</c:v>
                </c:pt>
                <c:pt idx="730">
                  <c:v>-2.1568956432343755E-2</c:v>
                </c:pt>
                <c:pt idx="731">
                  <c:v>0</c:v>
                </c:pt>
                <c:pt idx="732">
                  <c:v>0</c:v>
                </c:pt>
                <c:pt idx="733">
                  <c:v>0</c:v>
                </c:pt>
                <c:pt idx="734">
                  <c:v>0</c:v>
                </c:pt>
                <c:pt idx="735">
                  <c:v>0</c:v>
                </c:pt>
                <c:pt idx="736">
                  <c:v>0</c:v>
                </c:pt>
                <c:pt idx="737">
                  <c:v>0</c:v>
                </c:pt>
                <c:pt idx="738">
                  <c:v>0</c:v>
                </c:pt>
                <c:pt idx="739">
                  <c:v>0</c:v>
                </c:pt>
                <c:pt idx="740">
                  <c:v>0</c:v>
                </c:pt>
                <c:pt idx="741">
                  <c:v>0</c:v>
                </c:pt>
                <c:pt idx="742">
                  <c:v>-4.9215688298364528E-2</c:v>
                </c:pt>
                <c:pt idx="743">
                  <c:v>0</c:v>
                </c:pt>
                <c:pt idx="744">
                  <c:v>0</c:v>
                </c:pt>
                <c:pt idx="745">
                  <c:v>0</c:v>
                </c:pt>
                <c:pt idx="746">
                  <c:v>0</c:v>
                </c:pt>
                <c:pt idx="747">
                  <c:v>0</c:v>
                </c:pt>
                <c:pt idx="748">
                  <c:v>0</c:v>
                </c:pt>
                <c:pt idx="749">
                  <c:v>0</c:v>
                </c:pt>
                <c:pt idx="750">
                  <c:v>0</c:v>
                </c:pt>
                <c:pt idx="751">
                  <c:v>0</c:v>
                </c:pt>
                <c:pt idx="752">
                  <c:v>0</c:v>
                </c:pt>
                <c:pt idx="753">
                  <c:v>0</c:v>
                </c:pt>
                <c:pt idx="754">
                  <c:v>-1.1363567669360789E-3</c:v>
                </c:pt>
                <c:pt idx="755">
                  <c:v>-3.1176699901687123E-4</c:v>
                </c:pt>
                <c:pt idx="756">
                  <c:v>0</c:v>
                </c:pt>
                <c:pt idx="757">
                  <c:v>0</c:v>
                </c:pt>
                <c:pt idx="758">
                  <c:v>0</c:v>
                </c:pt>
                <c:pt idx="759">
                  <c:v>0</c:v>
                </c:pt>
                <c:pt idx="760">
                  <c:v>0</c:v>
                </c:pt>
                <c:pt idx="761">
                  <c:v>0</c:v>
                </c:pt>
                <c:pt idx="762">
                  <c:v>0</c:v>
                </c:pt>
                <c:pt idx="763">
                  <c:v>-2.5620986775190995E-3</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-0.46121930297055119</c:v>
                </c:pt>
                <c:pt idx="818">
                  <c:v>-0.38312854129323948</c:v>
                </c:pt>
                <c:pt idx="819">
                  <c:v>-0.34004235322251275</c:v>
                </c:pt>
                <c:pt idx="820">
                  <c:v>-0.2686311611541311</c:v>
                </c:pt>
                <c:pt idx="821">
                  <c:v>-0.23714831875178355</c:v>
                </c:pt>
                <c:pt idx="822">
                  <c:v>-0.6392298618258917</c:v>
                </c:pt>
                <c:pt idx="823">
                  <c:v>-0.59537221814234409</c:v>
                </c:pt>
                <c:pt idx="824">
                  <c:v>-0.54803521827609636</c:v>
                </c:pt>
                <c:pt idx="825">
                  <c:v>-0.48042842542489872</c:v>
                </c:pt>
                <c:pt idx="826">
                  <c:v>-0.38793627166554223</c:v>
                </c:pt>
                <c:pt idx="827">
                  <c:v>-0.38773432483113718</c:v>
                </c:pt>
                <c:pt idx="828">
                  <c:v>-0.34301105082647027</c:v>
                </c:pt>
                <c:pt idx="829">
                  <c:v>-0.2784991453717135</c:v>
                </c:pt>
                <c:pt idx="830">
                  <c:v>-0.21129538286118257</c:v>
                </c:pt>
                <c:pt idx="831">
                  <c:v>-0.16865963623332553</c:v>
                </c:pt>
                <c:pt idx="832">
                  <c:v>-0.11351462497068388</c:v>
                </c:pt>
                <c:pt idx="833">
                  <c:v>-8.9571730585827087E-3</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-7.5174384787142362E-3</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-0.1945308439300496</c:v>
                </c:pt>
                <c:pt idx="936">
                  <c:v>-0.16251901461776325</c:v>
                </c:pt>
                <c:pt idx="937">
                  <c:v>-0.12312317629259828</c:v>
                </c:pt>
                <c:pt idx="938">
                  <c:v>-7.4235035197110069E-2</c:v>
                </c:pt>
                <c:pt idx="939">
                  <c:v>-4.0162958807761544E-2</c:v>
                </c:pt>
                <c:pt idx="940">
                  <c:v>0</c:v>
                </c:pt>
                <c:pt idx="941">
                  <c:v>0</c:v>
                </c:pt>
                <c:pt idx="942">
                  <c:v>0</c:v>
                </c:pt>
                <c:pt idx="943">
                  <c:v>0</c:v>
                </c:pt>
                <c:pt idx="944">
                  <c:v>0</c:v>
                </c:pt>
                <c:pt idx="945">
                  <c:v>-9.0828648284824436E-3</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-0.14064697188784767</c:v>
                </c:pt>
                <c:pt idx="987">
                  <c:v>-9.63608730530678E-2</c:v>
                </c:pt>
                <c:pt idx="988">
                  <c:v>-4.2973224680532808E-2</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-3.3357398029405107E-2</c:v>
                </c:pt>
                <c:pt idx="1006">
                  <c:v>-5.8445057808321009E-2</c:v>
                </c:pt>
                <c:pt idx="1007">
                  <c:v>-4.4368627217922348E-2</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-6.3009770748351457E-2</c:v>
                </c:pt>
                <c:pt idx="1023">
                  <c:v>-2.3606909740132544E-2</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-6.75848667419172E-3</c:v>
                </c:pt>
                <c:pt idx="1102">
                  <c:v>-7.7878613364965141E-2</c:v>
                </c:pt>
                <c:pt idx="1103">
                  <c:v>-9.4630126776029944E-2</c:v>
                </c:pt>
                <c:pt idx="1104">
                  <c:v>-0.1031968513538264</c:v>
                </c:pt>
                <c:pt idx="1105">
                  <c:v>-5.945190437068211E-2</c:v>
                </c:pt>
                <c:pt idx="1106">
                  <c:v>0</c:v>
                </c:pt>
                <c:pt idx="1107">
                  <c:v>-2.4481349090752485E-2</c:v>
                </c:pt>
                <c:pt idx="1108">
                  <c:v>0</c:v>
                </c:pt>
                <c:pt idx="1109">
                  <c:v>0</c:v>
                </c:pt>
                <c:pt idx="1110">
                  <c:v>0</c:v>
                </c:pt>
                <c:pt idx="1111">
                  <c:v>0</c:v>
                </c:pt>
                <c:pt idx="1112">
                  <c:v>0</c:v>
                </c:pt>
                <c:pt idx="1113">
                  <c:v>0</c:v>
                </c:pt>
                <c:pt idx="1114">
                  <c:v>0</c:v>
                </c:pt>
                <c:pt idx="1115">
                  <c:v>0</c:v>
                </c:pt>
                <c:pt idx="1116">
                  <c:v>-6.6624831474160984E-2</c:v>
                </c:pt>
                <c:pt idx="1117">
                  <c:v>-5.3618334367962338E-2</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numCache>
            </c:numRef>
          </c:val>
          <c:smooth val="0"/>
          <c:extLst>
            <c:ext xmlns:c16="http://schemas.microsoft.com/office/drawing/2014/chart" uri="{C3380CC4-5D6E-409C-BE32-E72D297353CC}">
              <c16:uniqueId val="{00000000-822C-47FC-8A02-6AEEA748DA4E}"/>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majorUnit val="3"/>
        <c:majorTimeUnit val="months"/>
      </c:dateAx>
      <c:valAx>
        <c:axId val="1939350303"/>
        <c:scaling>
          <c:orientation val="minMax"/>
          <c:max val="0.1"/>
        </c:scaling>
        <c:delete val="0"/>
        <c:axPos val="l"/>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9.7523683955145241E-2"/>
          <c:y val="0.45251183653237431"/>
          <c:w val="0.3436152875705667"/>
          <c:h val="0.19596800237503773"/>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chemeClr val="tx1"/>
                </a:solidFill>
                <a:latin typeface="Poppins" panose="00000500000000000000" pitchFamily="2" charset="0"/>
                <a:cs typeface="Poppins" panose="00000500000000000000" pitchFamily="2" charset="0"/>
              </a:rPr>
              <a:t>Volatilidade</a:t>
            </a:r>
            <a:endParaRPr lang="en-US" sz="1000" b="1" i="0" u="none" strike="noStrike" kern="1200" spc="0" baseline="0"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Ibiuna Credit FIC FIM CP</c:v>
                </c:pt>
              </c:strCache>
            </c:strRef>
          </c:tx>
          <c:spPr>
            <a:solidFill>
              <a:srgbClr val="042E27"/>
            </a:solidFill>
            <a:ln>
              <a:noFill/>
            </a:ln>
            <a:effectLst/>
          </c:spPr>
          <c:invertIfNegative val="0"/>
          <c:cat>
            <c:numRef>
              <c:f>Planilha1!$A$2:$A$55</c:f>
              <c:numCache>
                <c:formatCode>dd/mm/yy</c:formatCode>
                <c:ptCount val="54"/>
                <c:pt idx="0">
                  <c:v>44044</c:v>
                </c:pt>
                <c:pt idx="1">
                  <c:v>44075</c:v>
                </c:pt>
                <c:pt idx="2">
                  <c:v>44105</c:v>
                </c:pt>
                <c:pt idx="3">
                  <c:v>44136</c:v>
                </c:pt>
                <c:pt idx="4">
                  <c:v>44166</c:v>
                </c:pt>
                <c:pt idx="5">
                  <c:v>44197</c:v>
                </c:pt>
                <c:pt idx="6">
                  <c:v>44228</c:v>
                </c:pt>
                <c:pt idx="7">
                  <c:v>44256</c:v>
                </c:pt>
                <c:pt idx="8">
                  <c:v>44287</c:v>
                </c:pt>
                <c:pt idx="9">
                  <c:v>44317</c:v>
                </c:pt>
                <c:pt idx="10">
                  <c:v>44348</c:v>
                </c:pt>
                <c:pt idx="11">
                  <c:v>44378</c:v>
                </c:pt>
                <c:pt idx="12">
                  <c:v>44409</c:v>
                </c:pt>
                <c:pt idx="13">
                  <c:v>44440</c:v>
                </c:pt>
                <c:pt idx="14">
                  <c:v>44470</c:v>
                </c:pt>
                <c:pt idx="15">
                  <c:v>44501</c:v>
                </c:pt>
                <c:pt idx="16">
                  <c:v>44531</c:v>
                </c:pt>
                <c:pt idx="17">
                  <c:v>44562</c:v>
                </c:pt>
                <c:pt idx="18">
                  <c:v>44593</c:v>
                </c:pt>
                <c:pt idx="19">
                  <c:v>44621</c:v>
                </c:pt>
                <c:pt idx="20">
                  <c:v>44652</c:v>
                </c:pt>
                <c:pt idx="21">
                  <c:v>44682</c:v>
                </c:pt>
                <c:pt idx="22">
                  <c:v>44713</c:v>
                </c:pt>
                <c:pt idx="23">
                  <c:v>44743</c:v>
                </c:pt>
                <c:pt idx="24">
                  <c:v>44774</c:v>
                </c:pt>
                <c:pt idx="25">
                  <c:v>44805</c:v>
                </c:pt>
                <c:pt idx="26">
                  <c:v>44835</c:v>
                </c:pt>
                <c:pt idx="27">
                  <c:v>44866</c:v>
                </c:pt>
                <c:pt idx="28">
                  <c:v>44896</c:v>
                </c:pt>
                <c:pt idx="29">
                  <c:v>44927</c:v>
                </c:pt>
                <c:pt idx="30">
                  <c:v>44958</c:v>
                </c:pt>
                <c:pt idx="31">
                  <c:v>44986</c:v>
                </c:pt>
                <c:pt idx="32">
                  <c:v>45017</c:v>
                </c:pt>
                <c:pt idx="33">
                  <c:v>45047</c:v>
                </c:pt>
                <c:pt idx="34">
                  <c:v>45078</c:v>
                </c:pt>
                <c:pt idx="35">
                  <c:v>45108</c:v>
                </c:pt>
                <c:pt idx="36">
                  <c:v>45139</c:v>
                </c:pt>
                <c:pt idx="37">
                  <c:v>45170</c:v>
                </c:pt>
                <c:pt idx="38">
                  <c:v>45200</c:v>
                </c:pt>
                <c:pt idx="39">
                  <c:v>45231</c:v>
                </c:pt>
                <c:pt idx="40">
                  <c:v>45261</c:v>
                </c:pt>
                <c:pt idx="41">
                  <c:v>45292</c:v>
                </c:pt>
                <c:pt idx="42">
                  <c:v>45323</c:v>
                </c:pt>
                <c:pt idx="43">
                  <c:v>45352</c:v>
                </c:pt>
                <c:pt idx="44">
                  <c:v>45383</c:v>
                </c:pt>
                <c:pt idx="45">
                  <c:v>45413</c:v>
                </c:pt>
                <c:pt idx="46">
                  <c:v>45444</c:v>
                </c:pt>
                <c:pt idx="47">
                  <c:v>45474</c:v>
                </c:pt>
                <c:pt idx="48">
                  <c:v>45505</c:v>
                </c:pt>
                <c:pt idx="49">
                  <c:v>45536</c:v>
                </c:pt>
                <c:pt idx="50">
                  <c:v>45566</c:v>
                </c:pt>
                <c:pt idx="51">
                  <c:v>45597</c:v>
                </c:pt>
                <c:pt idx="52">
                  <c:v>45627</c:v>
                </c:pt>
                <c:pt idx="53">
                  <c:v>45658</c:v>
                </c:pt>
              </c:numCache>
            </c:numRef>
          </c:cat>
          <c:val>
            <c:numRef>
              <c:f>Planilha1!$B$2:$B$55</c:f>
              <c:numCache>
                <c:formatCode>#,##0.00\ \%</c:formatCode>
                <c:ptCount val="54"/>
                <c:pt idx="0">
                  <c:v>0.27798889006932243</c:v>
                </c:pt>
                <c:pt idx="1">
                  <c:v>0.61274995963475254</c:v>
                </c:pt>
                <c:pt idx="2">
                  <c:v>0.58958815994912672</c:v>
                </c:pt>
                <c:pt idx="3">
                  <c:v>0.55213525876365044</c:v>
                </c:pt>
                <c:pt idx="4">
                  <c:v>0.55386873257859381</c:v>
                </c:pt>
                <c:pt idx="5">
                  <c:v>0.4924091036165173</c:v>
                </c:pt>
                <c:pt idx="6">
                  <c:v>0.90219284637095409</c:v>
                </c:pt>
                <c:pt idx="7">
                  <c:v>0.4423937465666774</c:v>
                </c:pt>
                <c:pt idx="8">
                  <c:v>0.53389287953039155</c:v>
                </c:pt>
                <c:pt idx="9">
                  <c:v>0.23723899919413841</c:v>
                </c:pt>
                <c:pt idx="10">
                  <c:v>0.50098934926350891</c:v>
                </c:pt>
                <c:pt idx="11">
                  <c:v>0.34437132350061173</c:v>
                </c:pt>
                <c:pt idx="12">
                  <c:v>0.44369464105480289</c:v>
                </c:pt>
                <c:pt idx="13">
                  <c:v>0.51903041980590403</c:v>
                </c:pt>
                <c:pt idx="14">
                  <c:v>0.35932922389576316</c:v>
                </c:pt>
                <c:pt idx="15">
                  <c:v>0.28192240757946219</c:v>
                </c:pt>
                <c:pt idx="16">
                  <c:v>0.25231166040646841</c:v>
                </c:pt>
                <c:pt idx="17">
                  <c:v>0.28139563649392502</c:v>
                </c:pt>
                <c:pt idx="18">
                  <c:v>0.34883623128202718</c:v>
                </c:pt>
                <c:pt idx="19">
                  <c:v>0.43234701399377518</c:v>
                </c:pt>
                <c:pt idx="20">
                  <c:v>0.37394027358689219</c:v>
                </c:pt>
                <c:pt idx="21">
                  <c:v>0.44949913451432899</c:v>
                </c:pt>
                <c:pt idx="22">
                  <c:v>0.61418488151718864</c:v>
                </c:pt>
                <c:pt idx="23">
                  <c:v>0.73697320925176901</c:v>
                </c:pt>
                <c:pt idx="24">
                  <c:v>0.45517530582576521</c:v>
                </c:pt>
                <c:pt idx="25">
                  <c:v>0.37152093083782223</c:v>
                </c:pt>
                <c:pt idx="26">
                  <c:v>0.35298633769323345</c:v>
                </c:pt>
                <c:pt idx="27">
                  <c:v>0.36602607773373497</c:v>
                </c:pt>
                <c:pt idx="28">
                  <c:v>0.25854491381678013</c:v>
                </c:pt>
                <c:pt idx="29">
                  <c:v>1.49133251159831</c:v>
                </c:pt>
                <c:pt idx="30">
                  <c:v>0.6191010691535116</c:v>
                </c:pt>
                <c:pt idx="31">
                  <c:v>0.8586721575598526</c:v>
                </c:pt>
                <c:pt idx="32">
                  <c:v>0.85618920437552315</c:v>
                </c:pt>
                <c:pt idx="33">
                  <c:v>0.73119091460650976</c:v>
                </c:pt>
                <c:pt idx="34">
                  <c:v>1.5537645242044935</c:v>
                </c:pt>
                <c:pt idx="35">
                  <c:v>0.64521906547957864</c:v>
                </c:pt>
                <c:pt idx="36">
                  <c:v>0.50829140924028837</c:v>
                </c:pt>
                <c:pt idx="37">
                  <c:v>0.3518867092108755</c:v>
                </c:pt>
                <c:pt idx="38">
                  <c:v>0.37542485633608946</c:v>
                </c:pt>
                <c:pt idx="39">
                  <c:v>2.4578692053236408</c:v>
                </c:pt>
                <c:pt idx="40">
                  <c:v>0.64274709904993355</c:v>
                </c:pt>
                <c:pt idx="41">
                  <c:v>0.58606071444511021</c:v>
                </c:pt>
                <c:pt idx="42">
                  <c:v>0.31282315332572697</c:v>
                </c:pt>
                <c:pt idx="43">
                  <c:v>0.27116948920135542</c:v>
                </c:pt>
                <c:pt idx="44">
                  <c:v>0.82725655203646897</c:v>
                </c:pt>
                <c:pt idx="45">
                  <c:v>0.33292779673259154</c:v>
                </c:pt>
                <c:pt idx="46">
                  <c:v>0.38799389538054918</c:v>
                </c:pt>
                <c:pt idx="47">
                  <c:v>0.67196432952356611</c:v>
                </c:pt>
                <c:pt idx="48">
                  <c:v>0.60263177415367286</c:v>
                </c:pt>
                <c:pt idx="49">
                  <c:v>0.24610965594021769</c:v>
                </c:pt>
                <c:pt idx="50">
                  <c:v>0.29303118283245527</c:v>
                </c:pt>
                <c:pt idx="51">
                  <c:v>0.24492522328488425</c:v>
                </c:pt>
                <c:pt idx="52">
                  <c:v>0.62691184492295926</c:v>
                </c:pt>
                <c:pt idx="53">
                  <c:v>0.54453455712768006</c:v>
                </c:pt>
              </c:numCache>
            </c:numRef>
          </c:val>
          <c:extLst>
            <c:ext xmlns:c16="http://schemas.microsoft.com/office/drawing/2014/chart" uri="{C3380CC4-5D6E-409C-BE32-E72D297353CC}">
              <c16:uniqueId val="{00000000-2D70-446C-8AD3-6702197E0C0F}"/>
            </c:ext>
          </c:extLst>
        </c:ser>
        <c:dLbls>
          <c:showLegendKey val="0"/>
          <c:showVal val="0"/>
          <c:showCatName val="0"/>
          <c:showSerName val="0"/>
          <c:showPercent val="0"/>
          <c:showBubbleSize val="0"/>
        </c:dLbls>
        <c:gapWidth val="219"/>
        <c:overlap val="-27"/>
        <c:axId val="1899216256"/>
        <c:axId val="1899213376"/>
      </c:barChart>
      <c:dateAx>
        <c:axId val="1899216256"/>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1"/>
        <c:lblOffset val="100"/>
        <c:baseTimeUnit val="months"/>
        <c:majorUnit val="4"/>
        <c:majorTimeUnit val="months"/>
      </c:dateAx>
      <c:valAx>
        <c:axId val="1899213376"/>
        <c:scaling>
          <c:orientation val="minMax"/>
          <c:max val="1.5"/>
          <c:min val="0"/>
        </c:scaling>
        <c:delete val="0"/>
        <c:axPos val="l"/>
        <c:majorGridlines>
          <c:spPr>
            <a:ln w="9525" cap="flat" cmpd="sng" algn="ctr">
              <a:noFill/>
              <a:round/>
            </a:ln>
            <a:effectLst/>
          </c:spPr>
        </c:majorGridlines>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0.5"/>
      </c:valAx>
      <c:spPr>
        <a:noFill/>
        <a:ln>
          <a:noFill/>
        </a:ln>
        <a:effectLst/>
      </c:spPr>
    </c:plotArea>
    <c:legend>
      <c:legendPos val="r"/>
      <c:layout>
        <c:manualLayout>
          <c:xMode val="edge"/>
          <c:yMode val="edge"/>
          <c:x val="0.12700824211678174"/>
          <c:y val="0.17605737096582949"/>
          <c:w val="0.29288126064564923"/>
          <c:h val="0.1682422017381681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4693050" cy="1243930"/>
          </a:xfrm>
          <a:prstGeom prst="rect">
            <a:avLst/>
          </a:prstGeom>
        </p:spPr>
        <p:txBody>
          <a:bodyPr vert="horz" wrap="square" lIns="0" tIns="152400" rIns="0" bIns="0" rtlCol="0">
            <a:spAutoFit/>
          </a:bodyPr>
          <a:lstStyle/>
          <a:p>
            <a:pPr marL="12700">
              <a:lnSpc>
                <a:spcPct val="100000"/>
              </a:lnSpc>
              <a:spcBef>
                <a:spcPts val="1200"/>
              </a:spcBef>
            </a:pPr>
            <a:r>
              <a:rPr lang="pt-BR" sz="2500" spc="-10" dirty="0">
                <a:solidFill>
                  <a:srgbClr val="FFFFFF"/>
                </a:solidFill>
                <a:latin typeface="Montserrat SemiBold" panose="00000700000000000000" pitchFamily="2" charset="0"/>
                <a:cs typeface="Arial Black"/>
              </a:rPr>
              <a:t>IBIUNA CREDIT FIC MULTIMERCADO CP</a:t>
            </a:r>
            <a:endParaRPr sz="2500" dirty="0">
              <a:latin typeface="Montserrat SemiBold" panose="00000700000000000000" pitchFamily="2" charset="0"/>
              <a:cs typeface="Arial Black"/>
            </a:endParaRPr>
          </a:p>
          <a:p>
            <a:pPr marL="12700">
              <a:lnSpc>
                <a:spcPct val="100000"/>
              </a:lnSpc>
              <a:spcBef>
                <a:spcPts val="660"/>
              </a:spcBef>
            </a:pPr>
            <a:r>
              <a:rPr lang="pt-BR" sz="1500" spc="-10" dirty="0" err="1">
                <a:solidFill>
                  <a:srgbClr val="FFFFFF"/>
                </a:solidFill>
                <a:latin typeface="Montserrat Light" panose="00000400000000000000" pitchFamily="2" charset="0"/>
                <a:cs typeface="Verdana"/>
              </a:rPr>
              <a:t>Ibiuna</a:t>
            </a:r>
            <a:r>
              <a:rPr lang="pt-BR" sz="1500" spc="-10" dirty="0">
                <a:solidFill>
                  <a:srgbClr val="FFFFFF"/>
                </a:solidFill>
                <a:latin typeface="Montserrat Light" panose="00000400000000000000" pitchFamily="2" charset="0"/>
                <a:cs typeface="Verdana"/>
              </a:rPr>
              <a:t> </a:t>
            </a:r>
            <a:r>
              <a:rPr lang="pt-BR" sz="1500" spc="-10" dirty="0" err="1">
                <a:solidFill>
                  <a:srgbClr val="FFFFFF"/>
                </a:solidFill>
                <a:latin typeface="Montserrat Light" panose="00000400000000000000" pitchFamily="2" charset="0"/>
                <a:cs typeface="Verdana"/>
              </a:rPr>
              <a:t>Credit</a:t>
            </a:r>
            <a:r>
              <a:rPr lang="pt-BR" sz="1500" spc="-10" dirty="0">
                <a:solidFill>
                  <a:srgbClr val="FFFFFF"/>
                </a:solidFill>
                <a:latin typeface="Montserrat Light" panose="00000400000000000000" pitchFamily="2" charset="0"/>
                <a:cs typeface="Verdana"/>
              </a:rPr>
              <a:t> FIC Multimercado Crédito Privado </a:t>
            </a:r>
            <a:endParaRPr lang="pt-B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7040645"/>
          </a:xfrm>
          <a:prstGeom prst="rect">
            <a:avLst/>
          </a:prstGeom>
        </p:spPr>
        <p:txBody>
          <a:bodyPr vert="horz" wrap="square" lIns="0" tIns="12700" rIns="0" bIns="0" rtlCol="0" anchor="t">
            <a:spAutoFit/>
          </a:bodyPr>
          <a:lstStyle/>
          <a:p>
            <a:pPr>
              <a:lnSpc>
                <a:spcPct val="107000"/>
              </a:lnSpc>
              <a:spcBef>
                <a:spcPts val="1200"/>
              </a:spcBef>
              <a:spcAft>
                <a:spcPts val="1200"/>
              </a:spcAft>
            </a:pPr>
            <a:r>
              <a:rPr lang="pt-BR" sz="1000" b="1" dirty="0">
                <a:solidFill>
                  <a:srgbClr val="9E9959"/>
                </a:solidFill>
                <a:effectLst/>
                <a:latin typeface="Montserrat" panose="00000500000000000000" pitchFamily="2" charset="0"/>
                <a:ea typeface="Poppins" panose="00000500000000000000" pitchFamily="2" charset="0"/>
              </a:rPr>
              <a:t>O </a:t>
            </a:r>
            <a:r>
              <a:rPr lang="pt-BR" sz="1000" b="1" dirty="0" err="1">
                <a:solidFill>
                  <a:srgbClr val="9E9959"/>
                </a:solidFill>
                <a:effectLst/>
                <a:latin typeface="Montserrat" panose="00000500000000000000" pitchFamily="2" charset="0"/>
                <a:ea typeface="Poppins" panose="00000500000000000000" pitchFamily="2" charset="0"/>
              </a:rPr>
              <a:t>Ibiuna</a:t>
            </a:r>
            <a:r>
              <a:rPr lang="pt-BR" sz="1000" b="1" dirty="0">
                <a:solidFill>
                  <a:srgbClr val="9E9959"/>
                </a:solidFill>
                <a:effectLst/>
                <a:latin typeface="Montserrat" panose="00000500000000000000" pitchFamily="2" charset="0"/>
                <a:ea typeface="Poppins" panose="00000500000000000000" pitchFamily="2" charset="0"/>
              </a:rPr>
              <a:t> </a:t>
            </a:r>
            <a:r>
              <a:rPr lang="pt-BR" sz="1000" b="1" dirty="0" err="1">
                <a:solidFill>
                  <a:srgbClr val="9E9959"/>
                </a:solidFill>
                <a:effectLst/>
                <a:latin typeface="Montserrat" panose="00000500000000000000" pitchFamily="2" charset="0"/>
                <a:ea typeface="Poppins" panose="00000500000000000000" pitchFamily="2" charset="0"/>
              </a:rPr>
              <a:t>Credit</a:t>
            </a:r>
            <a:r>
              <a:rPr lang="pt-BR" sz="1000" b="1" dirty="0">
                <a:solidFill>
                  <a:srgbClr val="9E9959"/>
                </a:solidFill>
                <a:effectLst/>
                <a:latin typeface="Montserrat" panose="00000500000000000000" pitchFamily="2" charset="0"/>
                <a:ea typeface="Poppins" panose="00000500000000000000" pitchFamily="2" charset="0"/>
              </a:rPr>
              <a:t> FIC Multimercado Crédito Privado é um fundo de renda fixa com foco em crédito privado, gerido por uma das gestoras mais reconhecidas do mercado, a </a:t>
            </a:r>
            <a:r>
              <a:rPr lang="pt-BR" sz="1000" b="1" dirty="0" err="1">
                <a:solidFill>
                  <a:srgbClr val="9E9959"/>
                </a:solidFill>
                <a:effectLst/>
                <a:latin typeface="Montserrat" panose="00000500000000000000" pitchFamily="2" charset="0"/>
                <a:ea typeface="Poppins" panose="00000500000000000000" pitchFamily="2" charset="0"/>
              </a:rPr>
              <a:t>Ibiuna</a:t>
            </a:r>
            <a:r>
              <a:rPr lang="pt-BR" sz="1000" b="1" dirty="0">
                <a:solidFill>
                  <a:srgbClr val="9E9959"/>
                </a:solidFill>
                <a:effectLst/>
                <a:latin typeface="Montserrat" panose="00000500000000000000" pitchFamily="2" charset="0"/>
                <a:ea typeface="Poppins" panose="00000500000000000000" pitchFamily="2" charset="0"/>
              </a:rPr>
              <a:t> Investimentos. </a:t>
            </a:r>
            <a:r>
              <a:rPr lang="pt-BR" sz="1000" dirty="0">
                <a:solidFill>
                  <a:srgbClr val="00332E"/>
                </a:solidFill>
                <a:effectLst/>
                <a:latin typeface="Montserrat" panose="00000500000000000000" pitchFamily="2" charset="0"/>
                <a:ea typeface="Poppins" panose="00000500000000000000" pitchFamily="2" charset="0"/>
              </a:rPr>
              <a:t>Com uma estratégia baseada em análise fundamentalista e uma carteira diversificada entre ativos locais e internacionais (limitado a 20% do PL), o fundo oferece uma proposta equilibrada para investidores que buscam retornos superiores ao CDI em um ambiente de baixa volatilidade.</a:t>
            </a: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A gestão é liderada por profissionais altamente qualificados e com longa experiência no mercado de crédito, tanto no Brasil quanto no exterior, o que agrega uma camada adicional de confiança e expertise na condução do fundo. A </a:t>
            </a:r>
            <a:r>
              <a:rPr lang="pt-BR" sz="1000" dirty="0" err="1">
                <a:solidFill>
                  <a:srgbClr val="00332E"/>
                </a:solidFill>
                <a:effectLst/>
                <a:latin typeface="Montserrat" panose="00000500000000000000" pitchFamily="2" charset="0"/>
                <a:ea typeface="Poppins" panose="00000500000000000000" pitchFamily="2" charset="0"/>
              </a:rPr>
              <a:t>Ibiuna</a:t>
            </a:r>
            <a:r>
              <a:rPr lang="pt-BR" sz="1000" dirty="0">
                <a:solidFill>
                  <a:srgbClr val="00332E"/>
                </a:solidFill>
                <a:effectLst/>
                <a:latin typeface="Montserrat" panose="00000500000000000000" pitchFamily="2" charset="0"/>
                <a:ea typeface="Poppins" panose="00000500000000000000" pitchFamily="2" charset="0"/>
              </a:rPr>
              <a:t> Investimentos tem um histórico de amplo reconhecimento por sua atuação, com prêmios importantes que reforçam a qualidade de sua gestão. Além disso, a integração entre a análise fundamentalista das empresas e setores com o monitoramento macroeconômico cria uma abordagem integrada sólida para identificar as melhores oportunidades no mercado de crédito privado.</a:t>
            </a: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O fundo tem conseguido, com consistência, superar seu benchmark, com destaque para sua performance superior ao CDI em 70,37% dos meses desde o lançamento. Ademais, a volatilidade segue controlada (0,50% nos últimos 12 meses), reforçando a entrega de retornos competitivos sem assunção de riscos excessivos, o que torna o fundo uma opção atraente para investidores que buscam estabilidade, mas com potencial de ganho acima da média do mercado de renda fixa tradicional.</a:t>
            </a:r>
            <a:endParaRPr lang="pt-BR" sz="1000" dirty="0">
              <a:solidFill>
                <a:srgbClr val="00332E"/>
              </a:solidFill>
              <a:effectLst/>
              <a:latin typeface="Montserrat" panose="00000500000000000000" pitchFamily="2" charset="0"/>
              <a:ea typeface="Calibri" panose="020F0502020204030204" pitchFamily="34" charset="0"/>
            </a:endParaRPr>
          </a:p>
        </p:txBody>
      </p:sp>
      <p:sp>
        <p:nvSpPr>
          <p:cNvPr id="3" name="object 3"/>
          <p:cNvSpPr txBox="1"/>
          <p:nvPr/>
        </p:nvSpPr>
        <p:spPr>
          <a:xfrm>
            <a:off x="3875306" y="2332038"/>
            <a:ext cx="2686685" cy="1439881"/>
          </a:xfrm>
          <a:prstGeom prst="rect">
            <a:avLst/>
          </a:prstGeom>
        </p:spPr>
        <p:txBody>
          <a:bodyPr vert="horz" wrap="square" lIns="0" tIns="12700" rIns="0" bIns="0" rtlCol="0">
            <a:spAutoFit/>
          </a:bodyPr>
          <a:lstStyle/>
          <a:p>
            <a:pPr marL="12700" marR="5080">
              <a:lnSpc>
                <a:spcPct val="116700"/>
              </a:lnSpc>
              <a:spcBef>
                <a:spcPts val="100"/>
              </a:spcBef>
            </a:pPr>
            <a:r>
              <a:rPr lang="pt-BR" sz="1000" b="0" i="0" dirty="0">
                <a:solidFill>
                  <a:srgbClr val="00332E"/>
                </a:solidFill>
                <a:effectLst/>
                <a:latin typeface="Montserrat" panose="00000500000000000000" pitchFamily="2" charset="0"/>
              </a:rPr>
              <a:t>A seleção de créditos passa por extensa análise fundamentalista antes de compor a carteira, e o fundo conta com uma taxa de administração global e custódia de 0,80% ao ano, além de uma taxa de performance de 20% do que exceder o CDI, demandando um investimento inicial de R$ 1.000,00.</a:t>
            </a:r>
            <a:endParaRPr lang="pt-BR" sz="1000" spc="-40" dirty="0">
              <a:solidFill>
                <a:srgbClr val="00332E"/>
              </a:solidFill>
              <a:latin typeface="Montserrat" panose="00000500000000000000" pitchFamily="2" charset="0"/>
              <a:cs typeface="Verdana"/>
            </a:endParaRPr>
          </a:p>
        </p:txBody>
      </p:sp>
      <p:sp>
        <p:nvSpPr>
          <p:cNvPr id="4" name="object 4"/>
          <p:cNvSpPr txBox="1"/>
          <p:nvPr/>
        </p:nvSpPr>
        <p:spPr>
          <a:xfrm>
            <a:off x="3924861" y="7416917"/>
            <a:ext cx="2860040" cy="1079783"/>
          </a:xfrm>
          <a:prstGeom prst="rect">
            <a:avLst/>
          </a:prstGeom>
        </p:spPr>
        <p:txBody>
          <a:bodyPr vert="horz" wrap="square" lIns="0" tIns="12700" rIns="0" bIns="0" rtlCol="0">
            <a:spAutoFit/>
          </a:bodyPr>
          <a:lstStyle/>
          <a:p>
            <a:pPr marL="12700" marR="5080">
              <a:lnSpc>
                <a:spcPct val="116700"/>
              </a:lnSpc>
              <a:spcBef>
                <a:spcPts val="100"/>
              </a:spcBef>
            </a:pPr>
            <a:r>
              <a:rPr lang="pt-BR" sz="1000" dirty="0">
                <a:solidFill>
                  <a:srgbClr val="00332E"/>
                </a:solidFill>
                <a:latin typeface="Montserrat" panose="00000500000000000000" pitchFamily="2" charset="0"/>
                <a:cs typeface="Verdana"/>
              </a:rPr>
              <a:t>Portanto, em síntese, para investidores com perfil de investimento visando um horizonte de médio a longo prazo, o fundo se destaca como uma excelente alternativa de crédito privado, equilibrando bem o retorno potencial com um perfil de risco adequado. </a:t>
            </a: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3875306" y="4421440"/>
            <a:ext cx="2860039" cy="2412071"/>
          </a:xfrm>
          <a:prstGeom prst="rect">
            <a:avLst/>
          </a:prstGeom>
        </p:spPr>
        <p:txBody>
          <a:bodyPr vert="horz" wrap="square" lIns="0" tIns="12700" rIns="0" bIns="0" rtlCol="0" anchor="t">
            <a:spAutoFit/>
          </a:bodyPr>
          <a:lstStyle/>
          <a:p>
            <a:pPr marL="12700" marR="5080">
              <a:lnSpc>
                <a:spcPct val="109300"/>
              </a:lnSpc>
              <a:spcBef>
                <a:spcPts val="100"/>
              </a:spcBef>
            </a:pPr>
            <a:r>
              <a:rPr sz="1600" spc="75" dirty="0">
                <a:solidFill>
                  <a:srgbClr val="034C45"/>
                </a:solidFill>
                <a:latin typeface="Montserrat"/>
                <a:cs typeface="Verdana"/>
              </a:rPr>
              <a:t>O</a:t>
            </a:r>
            <a:r>
              <a:rPr sz="1600" spc="-200" dirty="0">
                <a:solidFill>
                  <a:srgbClr val="034C45"/>
                </a:solidFill>
                <a:latin typeface="Montserrat"/>
                <a:cs typeface="Verdana"/>
              </a:rPr>
              <a:t> </a:t>
            </a:r>
            <a:r>
              <a:rPr lang="pt-BR" sz="1600" spc="-200" dirty="0" err="1">
                <a:solidFill>
                  <a:srgbClr val="034C45"/>
                </a:solidFill>
                <a:latin typeface="Montserrat"/>
                <a:cs typeface="Verdana"/>
              </a:rPr>
              <a:t>Ibiuna</a:t>
            </a:r>
            <a:r>
              <a:rPr lang="pt-BR" sz="1600" spc="-200" dirty="0">
                <a:solidFill>
                  <a:srgbClr val="034C45"/>
                </a:solidFill>
                <a:latin typeface="Montserrat"/>
                <a:cs typeface="Verdana"/>
              </a:rPr>
              <a:t> </a:t>
            </a:r>
            <a:r>
              <a:rPr lang="pt-BR" sz="1600" spc="-200" dirty="0" err="1">
                <a:solidFill>
                  <a:srgbClr val="034C45"/>
                </a:solidFill>
                <a:latin typeface="Montserrat"/>
                <a:cs typeface="Verdana"/>
              </a:rPr>
              <a:t>Credit</a:t>
            </a:r>
            <a:r>
              <a:rPr lang="pt-BR" sz="1600" spc="-200" dirty="0">
                <a:solidFill>
                  <a:srgbClr val="034C45"/>
                </a:solidFill>
                <a:latin typeface="Montserrat"/>
                <a:cs typeface="Verdana"/>
              </a:rPr>
              <a:t> FIC Multimercado CP busca oportunidade s tanto no mercado de crédito local quanto no mercado de crédito internacional (limitado a 20% do PL) por meio de uma abordagem fundamentalista, agregando uma composição complementar que gera ainda mais confiança performance.</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637659">
            <a:off x="3925917" y="4049997"/>
            <a:ext cx="170955" cy="278822"/>
          </a:xfrm>
          <a:prstGeom prst="rect">
            <a:avLst/>
          </a:prstGeom>
          <a:noFill/>
          <a:ln>
            <a:noFill/>
          </a:ln>
        </p:spPr>
      </p:pic>
      <p:sp>
        <p:nvSpPr>
          <p:cNvPr id="8" name="object 6">
            <a:extLst>
              <a:ext uri="{FF2B5EF4-FFF2-40B4-BE49-F238E27FC236}">
                <a16:creationId xmlns:a16="http://schemas.microsoft.com/office/drawing/2014/main" id="{E906DBAB-BC64-220F-640F-D3C97845D165}"/>
              </a:ext>
            </a:extLst>
          </p:cNvPr>
          <p:cNvSpPr txBox="1"/>
          <p:nvPr/>
        </p:nvSpPr>
        <p:spPr>
          <a:xfrm>
            <a:off x="770298" y="170373"/>
            <a:ext cx="4582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Credit</a:t>
            </a:r>
            <a:r>
              <a:rPr lang="pt-BR" sz="1600" spc="-70" dirty="0">
                <a:solidFill>
                  <a:srgbClr val="F7FAF5"/>
                </a:solidFill>
                <a:latin typeface="Montserrat SemiBold" panose="00000700000000000000" pitchFamily="2" charset="0"/>
                <a:cs typeface="Arial Black"/>
              </a:rPr>
              <a:t> FIC Multimercado CP</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FIC Multimercado Crédito Privado</a:t>
            </a:r>
            <a:endParaRPr sz="1050" dirty="0">
              <a:latin typeface="Montserrat SemiBold" panose="00000700000000000000" pitchFamily="2" charset="0"/>
              <a:cs typeface="Arial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7972952"/>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A gestão do </a:t>
            </a:r>
            <a:r>
              <a:rPr lang="pt-BR" dirty="0" err="1">
                <a:latin typeface="Montserrat" panose="00000500000000000000" pitchFamily="2" charset="0"/>
              </a:rPr>
              <a:t>Ibiuna</a:t>
            </a:r>
            <a:r>
              <a:rPr lang="pt-BR" dirty="0">
                <a:latin typeface="Montserrat" panose="00000500000000000000" pitchFamily="2" charset="0"/>
              </a:rPr>
              <a:t> </a:t>
            </a:r>
            <a:r>
              <a:rPr lang="pt-BR" dirty="0" err="1">
                <a:latin typeface="Montserrat" panose="00000500000000000000" pitchFamily="2" charset="0"/>
              </a:rPr>
              <a:t>Credit</a:t>
            </a:r>
            <a:r>
              <a:rPr lang="pt-BR" dirty="0">
                <a:latin typeface="Montserrat" panose="00000500000000000000" pitchFamily="2" charset="0"/>
              </a:rPr>
              <a:t> FIC FIM Crédito Privado é um dos principais diferenciais que conferem confiança e credibilidade à sua estratégia de investimento. A </a:t>
            </a:r>
            <a:r>
              <a:rPr lang="pt-BR" dirty="0" err="1">
                <a:latin typeface="Montserrat" panose="00000500000000000000" pitchFamily="2" charset="0"/>
              </a:rPr>
              <a:t>Ibiuna</a:t>
            </a:r>
            <a:r>
              <a:rPr lang="pt-BR" dirty="0">
                <a:latin typeface="Montserrat" panose="00000500000000000000" pitchFamily="2" charset="0"/>
              </a:rPr>
              <a:t> Investimentos, fundada em 2010, é uma gestora de recursos independente com mais de R$ 16 bilhões em ativos sob gestão distribuídos entre quatro famílias de fundos: (I) Macro, (II) Ações, (III) Crédito e (IV) Quantitativo. O foco da gestora em consistência e resultados reflete o processo de gestão de riscos disciplinado que cultua elevados padrões de governança, processos e infraestrutura. </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Não à toa, a </a:t>
            </a:r>
            <a:r>
              <a:rPr lang="pt-BR" dirty="0" err="1">
                <a:latin typeface="Montserrat" panose="00000500000000000000" pitchFamily="2" charset="0"/>
              </a:rPr>
              <a:t>Ibiuna</a:t>
            </a:r>
            <a:r>
              <a:rPr lang="pt-BR" dirty="0">
                <a:latin typeface="Montserrat" panose="00000500000000000000" pitchFamily="2" charset="0"/>
              </a:rPr>
              <a:t> Investimentos já foi reconhecida em várias ocasiões. Em 2022, foi eleita pelo Guia FGV de Fundos de Investimento como a melhor gestora do ano na categoria “Gestores de Nicho”. No ano seguinte, em 2023, conquistou prêmios relevantes, incluindo o de melhor gestora do ano pela Revista Exame, além de ter sido reconhecida nas categorias de melhor fundo </a:t>
            </a:r>
            <a:r>
              <a:rPr lang="pt-BR" i="1" dirty="0" err="1">
                <a:latin typeface="Montserrat" panose="00000500000000000000" pitchFamily="2" charset="0"/>
              </a:rPr>
              <a:t>Long</a:t>
            </a:r>
            <a:r>
              <a:rPr lang="pt-BR" i="1" dirty="0">
                <a:latin typeface="Montserrat" panose="00000500000000000000" pitchFamily="2" charset="0"/>
              </a:rPr>
              <a:t> </a:t>
            </a:r>
            <a:r>
              <a:rPr lang="pt-BR" i="1" dirty="0" err="1">
                <a:latin typeface="Montserrat" panose="00000500000000000000" pitchFamily="2" charset="0"/>
              </a:rPr>
              <a:t>Biased</a:t>
            </a:r>
            <a:r>
              <a:rPr lang="pt-BR" i="1" dirty="0">
                <a:latin typeface="Montserrat" panose="00000500000000000000" pitchFamily="2" charset="0"/>
              </a:rPr>
              <a:t> </a:t>
            </a:r>
            <a:r>
              <a:rPr lang="pt-BR" dirty="0">
                <a:latin typeface="Montserrat" panose="00000500000000000000" pitchFamily="2" charset="0"/>
              </a:rPr>
              <a:t>e melhor fundo </a:t>
            </a:r>
            <a:r>
              <a:rPr lang="pt-BR" i="1" dirty="0" err="1">
                <a:latin typeface="Montserrat" panose="00000500000000000000" pitchFamily="2" charset="0"/>
              </a:rPr>
              <a:t>Long</a:t>
            </a:r>
            <a:r>
              <a:rPr lang="pt-BR" i="1" dirty="0">
                <a:latin typeface="Montserrat" panose="00000500000000000000" pitchFamily="2" charset="0"/>
              </a:rPr>
              <a:t> Short</a:t>
            </a:r>
            <a:r>
              <a:rPr lang="pt-BR" dirty="0">
                <a:latin typeface="Montserrat" panose="00000500000000000000" pitchFamily="2" charset="0"/>
              </a:rPr>
              <a:t>. Esses prêmios atestam a qualidade e a consistência da equipe, que busca gerar retorno superior em diferentes ambientes de mercado.</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Já quando olhamos para a área de crédito especificamente, responsável pela gestão do Fundo, notamos que é responsável por administrar aproximadamente R$ 2,7 bilhões em ativos, com uma equipe formada por oito gestores e analistas especializados. O foco principal da equipe é o mercado de crédito privado latino-americano, onde se diferencia por uma profunda análise fundamentalista de empresas e setores, identificando oportunidades de investimento que oferecem equilíbrio entre risco e retorno.</a:t>
            </a:r>
          </a:p>
        </p:txBody>
      </p:sp>
      <p:sp>
        <p:nvSpPr>
          <p:cNvPr id="3" name="object 3"/>
          <p:cNvSpPr txBox="1"/>
          <p:nvPr/>
        </p:nvSpPr>
        <p:spPr>
          <a:xfrm>
            <a:off x="3875306" y="2331474"/>
            <a:ext cx="2962944" cy="1619931"/>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Ainda, a experiência da equipe no mercado internacional e a capacidade de monitorar cenários de stress e refinanciamento aumentam a eficiência na tomada de decisões. Acrescentamos que o uso de modelos de projeção e a análise criteriosa de riscos ESG (ambientais, sociais e de governança) mostram o compromisso com a sustentabilidade e a gestão responsável.</a:t>
            </a:r>
          </a:p>
        </p:txBody>
      </p:sp>
      <p:sp>
        <p:nvSpPr>
          <p:cNvPr id="6" name="object 6"/>
          <p:cNvSpPr txBox="1"/>
          <p:nvPr/>
        </p:nvSpPr>
        <p:spPr>
          <a:xfrm>
            <a:off x="3875306" y="4593570"/>
            <a:ext cx="3070425" cy="2143664"/>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Outro ponto de destaque é a integração entre a área de crédito e a área macro do grupo </a:t>
            </a:r>
            <a:r>
              <a:rPr lang="pt-BR" sz="1600" dirty="0" err="1">
                <a:solidFill>
                  <a:srgbClr val="034C45"/>
                </a:solidFill>
                <a:latin typeface="Montserrat "/>
                <a:cs typeface="Verdana"/>
              </a:rPr>
              <a:t>Ibiuna</a:t>
            </a:r>
            <a:r>
              <a:rPr lang="pt-BR" sz="1600" dirty="0">
                <a:solidFill>
                  <a:srgbClr val="034C45"/>
                </a:solidFill>
                <a:latin typeface="Montserrat "/>
                <a:cs typeface="Verdana"/>
              </a:rPr>
              <a:t>, possibilitando que a gestão de crédito seja realizada com uma visão ampla das tendências globais e regionais. </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2" name="object 6">
              <a:extLst>
                <a:ext uri="{FF2B5EF4-FFF2-40B4-BE49-F238E27FC236}">
                  <a16:creationId xmlns:a16="http://schemas.microsoft.com/office/drawing/2014/main" id="{4F223BF4-9CC4-F734-689A-DE469F3A2ECE}"/>
                </a:ext>
              </a:extLst>
            </p:cNvPr>
            <p:cNvSpPr txBox="1"/>
            <p:nvPr/>
          </p:nvSpPr>
          <p:spPr>
            <a:xfrm>
              <a:off x="770297" y="170373"/>
              <a:ext cx="4627953"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Credit</a:t>
              </a:r>
              <a:r>
                <a:rPr lang="pt-BR" sz="1600" spc="-70" dirty="0">
                  <a:solidFill>
                    <a:srgbClr val="F7FAF5"/>
                  </a:solidFill>
                  <a:latin typeface="Montserrat SemiBold" panose="00000700000000000000" pitchFamily="2" charset="0"/>
                  <a:cs typeface="Arial Black"/>
                </a:rPr>
                <a:t> FIC Multimercado CP</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FIC Multimercado Crédito Privado</a:t>
              </a:r>
              <a:endParaRPr lang="pt-BR" sz="1050" dirty="0">
                <a:latin typeface="Montserrat SemiBold" panose="00000700000000000000" pitchFamily="2" charset="0"/>
                <a:cs typeface="Arial Black"/>
              </a:endParaRPr>
            </a:p>
          </p:txBody>
        </p:sp>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4221700"/>
            <a:ext cx="170955" cy="278822"/>
          </a:xfrm>
          <a:prstGeom prst="rect">
            <a:avLst/>
          </a:prstGeom>
          <a:noFill/>
          <a:ln>
            <a:noFill/>
          </a:ln>
        </p:spPr>
      </p:pic>
      <p:sp>
        <p:nvSpPr>
          <p:cNvPr id="7" name="object 3">
            <a:extLst>
              <a:ext uri="{FF2B5EF4-FFF2-40B4-BE49-F238E27FC236}">
                <a16:creationId xmlns:a16="http://schemas.microsoft.com/office/drawing/2014/main" id="{271FDC6D-81F0-E46F-E4B5-BF5CE5071851}"/>
              </a:ext>
            </a:extLst>
          </p:cNvPr>
          <p:cNvSpPr txBox="1"/>
          <p:nvPr/>
        </p:nvSpPr>
        <p:spPr>
          <a:xfrm>
            <a:off x="3879543" y="7146276"/>
            <a:ext cx="2962944" cy="2520177"/>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A gestão do fundo é liderada por dois nomes de grande relevância no mercado financeiro: Vivian Lee e Eduardo </a:t>
            </a:r>
            <a:r>
              <a:rPr lang="pt-BR" sz="1000" dirty="0" err="1">
                <a:solidFill>
                  <a:srgbClr val="2B333B"/>
                </a:solidFill>
                <a:latin typeface="Montserrat" panose="00000500000000000000" pitchFamily="2" charset="0"/>
                <a:cs typeface="Verdana"/>
              </a:rPr>
              <a:t>Alhadeff</a:t>
            </a:r>
            <a:r>
              <a:rPr lang="pt-BR" sz="1000" dirty="0">
                <a:solidFill>
                  <a:srgbClr val="2B333B"/>
                </a:solidFill>
                <a:latin typeface="Montserrat" panose="00000500000000000000" pitchFamily="2" charset="0"/>
                <a:cs typeface="Verdana"/>
              </a:rPr>
              <a:t>, ambos sócios e </a:t>
            </a:r>
            <a:r>
              <a:rPr lang="pt-BR" sz="1000" dirty="0" err="1">
                <a:solidFill>
                  <a:srgbClr val="2B333B"/>
                </a:solidFill>
                <a:latin typeface="Montserrat" panose="00000500000000000000" pitchFamily="2" charset="0"/>
                <a:cs typeface="Verdana"/>
              </a:rPr>
              <a:t>co-CIOs</a:t>
            </a:r>
            <a:r>
              <a:rPr lang="pt-BR" sz="1000" dirty="0">
                <a:solidFill>
                  <a:srgbClr val="2B333B"/>
                </a:solidFill>
                <a:latin typeface="Montserrat" panose="00000500000000000000" pitchFamily="2" charset="0"/>
                <a:cs typeface="Verdana"/>
              </a:rPr>
              <a:t> da estratégia de crédito. Em complemento, a equipe conta também com Victor </a:t>
            </a:r>
            <a:r>
              <a:rPr lang="pt-BR" sz="1000" dirty="0" err="1">
                <a:solidFill>
                  <a:srgbClr val="2B333B"/>
                </a:solidFill>
                <a:latin typeface="Montserrat" panose="00000500000000000000" pitchFamily="2" charset="0"/>
                <a:cs typeface="Verdana"/>
              </a:rPr>
              <a:t>Rupolo</a:t>
            </a:r>
            <a:r>
              <a:rPr lang="pt-BR" sz="1000" dirty="0">
                <a:solidFill>
                  <a:srgbClr val="2B333B"/>
                </a:solidFill>
                <a:latin typeface="Montserrat" panose="00000500000000000000" pitchFamily="2" charset="0"/>
                <a:cs typeface="Verdana"/>
              </a:rPr>
              <a:t> (sócio e analista de crédito), Thalita </a:t>
            </a:r>
            <a:r>
              <a:rPr lang="pt-BR" sz="1000" dirty="0" err="1">
                <a:solidFill>
                  <a:srgbClr val="2B333B"/>
                </a:solidFill>
                <a:latin typeface="Montserrat" panose="00000500000000000000" pitchFamily="2" charset="0"/>
                <a:cs typeface="Verdana"/>
              </a:rPr>
              <a:t>Gondek</a:t>
            </a:r>
            <a:r>
              <a:rPr lang="pt-BR" sz="1000" dirty="0">
                <a:solidFill>
                  <a:srgbClr val="2B333B"/>
                </a:solidFill>
                <a:latin typeface="Montserrat" panose="00000500000000000000" pitchFamily="2" charset="0"/>
                <a:cs typeface="Verdana"/>
              </a:rPr>
              <a:t> (analista de crédito), Camila Benevenuto (analista de crédito), Gustavo Camargo (analista de crédito), Victor Porto (analista de crédito) e Carolina Macena (analista de crédito). Em suma, a gestão do Ibiuna </a:t>
            </a:r>
            <a:r>
              <a:rPr lang="pt-BR" sz="1000" dirty="0" err="1">
                <a:solidFill>
                  <a:srgbClr val="2B333B"/>
                </a:solidFill>
                <a:latin typeface="Montserrat" panose="00000500000000000000" pitchFamily="2" charset="0"/>
                <a:cs typeface="Verdana"/>
              </a:rPr>
              <a:t>Credit</a:t>
            </a:r>
            <a:r>
              <a:rPr lang="pt-BR" sz="1000" dirty="0">
                <a:solidFill>
                  <a:srgbClr val="2B333B"/>
                </a:solidFill>
                <a:latin typeface="Montserrat" panose="00000500000000000000" pitchFamily="2" charset="0"/>
                <a:cs typeface="Verdana"/>
              </a:rPr>
              <a:t> FIC Multimercado Crédito Privado é um pilar fundamental para o sucesso do Fundo.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1" name="object 6">
              <a:extLst>
                <a:ext uri="{FF2B5EF4-FFF2-40B4-BE49-F238E27FC236}">
                  <a16:creationId xmlns:a16="http://schemas.microsoft.com/office/drawing/2014/main" id="{B05AFA64-62CF-1A44-700F-A1621C6C83F4}"/>
                </a:ext>
              </a:extLst>
            </p:cNvPr>
            <p:cNvSpPr txBox="1"/>
            <p:nvPr/>
          </p:nvSpPr>
          <p:spPr>
            <a:xfrm>
              <a:off x="770298" y="170373"/>
              <a:ext cx="467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Credit</a:t>
              </a:r>
              <a:r>
                <a:rPr lang="pt-BR" sz="1600" spc="-70" dirty="0">
                  <a:solidFill>
                    <a:srgbClr val="F7FAF5"/>
                  </a:solidFill>
                  <a:latin typeface="Montserrat SemiBold" panose="00000700000000000000" pitchFamily="2" charset="0"/>
                  <a:cs typeface="Arial Black"/>
                </a:rPr>
                <a:t> FIC Multimercado CP</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FIC Multimercado Crédito Privado</a:t>
              </a:r>
              <a:endParaRPr lang="pt-BR" sz="1050" dirty="0">
                <a:latin typeface="Montserrat SemiBold" panose="00000700000000000000" pitchFamily="2" charset="0"/>
                <a:cs typeface="Arial Black"/>
              </a:endParaRPr>
            </a:p>
          </p:txBody>
        </p:sp>
      </p:grpSp>
      <p:sp>
        <p:nvSpPr>
          <p:cNvPr id="2" name="object 2"/>
          <p:cNvSpPr txBox="1"/>
          <p:nvPr/>
        </p:nvSpPr>
        <p:spPr>
          <a:xfrm>
            <a:off x="779299" y="2354538"/>
            <a:ext cx="2869565" cy="3986219"/>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fundo de investimento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a:t>
            </a:r>
            <a:r>
              <a:rPr lang="pt-BR" sz="1000" dirty="0" err="1">
                <a:solidFill>
                  <a:srgbClr val="2B333B"/>
                </a:solidFill>
                <a:latin typeface="Montserrat" panose="00000500000000000000" pitchFamily="2" charset="0"/>
                <a:cs typeface="Verdana"/>
              </a:rPr>
              <a:t>Credit</a:t>
            </a:r>
            <a:r>
              <a:rPr lang="pt-BR" sz="1000" dirty="0">
                <a:solidFill>
                  <a:srgbClr val="2B333B"/>
                </a:solidFill>
                <a:latin typeface="Montserrat" panose="00000500000000000000" pitchFamily="2" charset="0"/>
                <a:cs typeface="Verdana"/>
              </a:rPr>
              <a:t> FIC Multimercado Crédito Privado é uma opção de renda fixa com foco no mercado de crédito privado, proporcionando uma alternativa sólida para investidores que buscam diversificação e rentabilidade acima do CDI. Com uma estratégia baseada em análise fundamentalista, o fundo explora oportunidades tanto no mercado local quanto no internacional, embora a exposição ao exterior seja limitada a 20% do patrimônio líquido. Isso permite uma abordagem diversificada, equilibrando a segurança do mercado doméstico com a possibilidade de ganhos adicionais no cenário global.</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latin typeface="Montserrat" panose="00000500000000000000" pitchFamily="2" charset="0"/>
                <a:cs typeface="Verdana"/>
              </a:rPr>
              <a:t>A gestão ativa e criteriosa do portfólio visa identificar oportunidades de retorno atrativo dentro do universo de crédito privado, utilizando uma abordagem ampla que não se restringe a uma única classe de ativos. </a:t>
            </a:r>
            <a:endParaRPr sz="1000" dirty="0">
              <a:latin typeface="Montserrat" panose="00000500000000000000" pitchFamily="2" charset="0"/>
              <a:cs typeface="Verdana"/>
            </a:endParaRPr>
          </a:p>
        </p:txBody>
      </p:sp>
      <p:sp>
        <p:nvSpPr>
          <p:cNvPr id="5" name="object 5"/>
          <p:cNvSpPr txBox="1">
            <a:spLocks noGrp="1"/>
          </p:cNvSpPr>
          <p:nvPr>
            <p:ph type="title"/>
          </p:nvPr>
        </p:nvSpPr>
        <p:spPr>
          <a:xfrm>
            <a:off x="770299" y="1365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6" y="2354538"/>
            <a:ext cx="2950944" cy="7560531"/>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Em suma, como estamos falando de um FIC, o mesmo investe em cotas de um fundo master, o IBIUNA CREDIT FIM CP, que, por sua vez, investe nos setores de Bancos, Financeiro, Consumo e Saúde, Indústria e Construção, Infraestrutura, Mineração, Óleo e gás, Papel e Celulose, Telecom, Transporte e Logística, Utilidade Pública, além de tático e hedge. Neste contexto, em janeiro, os setores de “Consumo e saúde” e “Óleo e gás” foram os principais destaques positivos do mês com, respectivamente, performances de 0,10% e 0,07%. Em contrapartida, o setor de “Utilidade Pública” foi o principal detrator com -0,11%. De toda forma, tanto as posições locais (Brasil) quanto as globais trouxeram resultados positivos para o fundo. </a:t>
            </a:r>
          </a:p>
          <a:p>
            <a:pPr marL="0" marR="5080" indent="0">
              <a:lnSpc>
                <a:spcPct val="116700"/>
              </a:lnSpc>
              <a:spcBef>
                <a:spcPts val="100"/>
              </a:spcBef>
              <a:spcAft>
                <a:spcPts val="600"/>
              </a:spcAft>
              <a:buNone/>
            </a:pPr>
            <a:endParaRPr lang="pt-BR" dirty="0">
              <a:latin typeface="Montserrat" panose="00000500000000000000" pitchFamily="2" charset="0"/>
            </a:endParaRPr>
          </a:p>
          <a:p>
            <a:pPr marL="0" marR="5080" indent="0">
              <a:lnSpc>
                <a:spcPct val="116700"/>
              </a:lnSpc>
              <a:spcBef>
                <a:spcPts val="100"/>
              </a:spcBef>
              <a:spcAft>
                <a:spcPts val="600"/>
              </a:spcAft>
              <a:buNone/>
            </a:pPr>
            <a:r>
              <a:rPr lang="pt-BR" dirty="0">
                <a:solidFill>
                  <a:schemeClr val="tx1"/>
                </a:solidFill>
                <a:latin typeface="Montserrat" panose="00000500000000000000" pitchFamily="2" charset="0"/>
              </a:rPr>
              <a:t>Todavia, quanto ao mercado internacional, a gestão destacou que segue bastante cautelosa na estratégia </a:t>
            </a:r>
            <a:r>
              <a:rPr lang="pt-BR" i="1" dirty="0">
                <a:solidFill>
                  <a:schemeClr val="tx1"/>
                </a:solidFill>
                <a:latin typeface="Montserrat" panose="00000500000000000000" pitchFamily="2" charset="0"/>
              </a:rPr>
              <a:t>offshore</a:t>
            </a:r>
            <a:r>
              <a:rPr lang="pt-BR" dirty="0">
                <a:solidFill>
                  <a:schemeClr val="tx1"/>
                </a:solidFill>
                <a:latin typeface="Montserrat" panose="00000500000000000000" pitchFamily="2" charset="0"/>
              </a:rPr>
              <a:t>, não</a:t>
            </a:r>
            <a:r>
              <a:rPr lang="pt-BR" dirty="0">
                <a:latin typeface="Montserrat" panose="00000500000000000000" pitchFamily="2" charset="0"/>
              </a:rPr>
              <a:t> corroborando com os atuais níveis de spread que estão próximos das mínimas recentes, vis a vis os riscos mapeados. Como risco mais iminente que pode se materializar em breve, a </a:t>
            </a:r>
            <a:r>
              <a:rPr lang="pt-BR" dirty="0" err="1">
                <a:latin typeface="Montserrat" panose="00000500000000000000" pitchFamily="2" charset="0"/>
              </a:rPr>
              <a:t>Ibiuna</a:t>
            </a:r>
            <a:r>
              <a:rPr lang="pt-BR" dirty="0">
                <a:latin typeface="Montserrat" panose="00000500000000000000" pitchFamily="2" charset="0"/>
              </a:rPr>
              <a:t> destaca a implementação das tarifas de importação pelo novo governo norte-americano, o que pode ser pernicioso para as economias. Ademais, a gestora não descarta a possibilidade do FOMC subir os juros nos últimos meses de 2025 devido à alta da inflação e queda do desemprego</a:t>
            </a:r>
          </a:p>
          <a:p>
            <a:pPr marL="0" marR="5080" indent="0">
              <a:lnSpc>
                <a:spcPct val="116700"/>
              </a:lnSpc>
              <a:spcBef>
                <a:spcPts val="100"/>
              </a:spcBef>
              <a:spcAft>
                <a:spcPts val="600"/>
              </a:spcAft>
              <a:buNone/>
            </a:pPr>
            <a:endParaRPr lang="pt-BR" dirty="0">
              <a:latin typeface="Montserrat" panose="00000500000000000000" pitchFamily="2" charset="0"/>
            </a:endParaRPr>
          </a:p>
          <a:p>
            <a:pPr marL="0" marR="5080" indent="0">
              <a:lnSpc>
                <a:spcPct val="116700"/>
              </a:lnSpc>
              <a:spcBef>
                <a:spcPts val="100"/>
              </a:spcBef>
              <a:spcAft>
                <a:spcPts val="600"/>
              </a:spcAft>
              <a:buNone/>
            </a:pPr>
            <a:r>
              <a:rPr lang="pt-BR" dirty="0">
                <a:latin typeface="Montserrat" panose="00000500000000000000" pitchFamily="2" charset="0"/>
              </a:rPr>
              <a:t>Em suma, o fato é que o  </a:t>
            </a:r>
            <a:r>
              <a:rPr lang="pt-BR" dirty="0" err="1">
                <a:latin typeface="Montserrat" panose="00000500000000000000" pitchFamily="2" charset="0"/>
              </a:rPr>
              <a:t>Ibiuna</a:t>
            </a:r>
            <a:r>
              <a:rPr lang="pt-BR" dirty="0">
                <a:latin typeface="Montserrat" panose="00000500000000000000" pitchFamily="2" charset="0"/>
              </a:rPr>
              <a:t> </a:t>
            </a:r>
            <a:r>
              <a:rPr lang="pt-BR" dirty="0" err="1">
                <a:latin typeface="Montserrat" panose="00000500000000000000" pitchFamily="2" charset="0"/>
              </a:rPr>
              <a:t>Credit</a:t>
            </a:r>
            <a:r>
              <a:rPr lang="pt-BR" dirty="0">
                <a:latin typeface="Montserrat" panose="00000500000000000000" pitchFamily="2" charset="0"/>
              </a:rPr>
              <a:t> começou o mês de dezembro com 18,6% de exposição em </a:t>
            </a:r>
            <a:r>
              <a:rPr lang="pt-BR" dirty="0" err="1">
                <a:latin typeface="Montserrat" panose="00000500000000000000" pitchFamily="2" charset="0"/>
              </a:rPr>
              <a:t>bonds</a:t>
            </a:r>
            <a:r>
              <a:rPr lang="pt-BR" dirty="0">
                <a:latin typeface="Montserrat" panose="00000500000000000000" pitchFamily="2" charset="0"/>
              </a:rPr>
              <a:t> e terminou janeiro próximo a 11,5%. O </a:t>
            </a:r>
            <a:r>
              <a:rPr lang="pt-BR" dirty="0" err="1">
                <a:latin typeface="Montserrat" panose="00000500000000000000" pitchFamily="2" charset="0"/>
              </a:rPr>
              <a:t>Ibiuna</a:t>
            </a:r>
            <a:r>
              <a:rPr lang="pt-BR" dirty="0">
                <a:latin typeface="Montserrat" panose="00000500000000000000" pitchFamily="2" charset="0"/>
              </a:rPr>
              <a:t> Total </a:t>
            </a:r>
            <a:r>
              <a:rPr lang="pt-BR" dirty="0" err="1">
                <a:latin typeface="Montserrat" panose="00000500000000000000" pitchFamily="2" charset="0"/>
              </a:rPr>
              <a:t>Credit</a:t>
            </a:r>
            <a:r>
              <a:rPr lang="pt-BR" dirty="0">
                <a:latin typeface="Montserrat" panose="00000500000000000000" pitchFamily="2" charset="0"/>
              </a:rPr>
              <a:t> começou dezembro com 31,5% de exposição líquida, terminando janeiro com 11,5%.</a:t>
            </a:r>
          </a:p>
        </p:txBody>
      </p:sp>
      <p:sp>
        <p:nvSpPr>
          <p:cNvPr id="6" name="object 6"/>
          <p:cNvSpPr txBox="1"/>
          <p:nvPr/>
        </p:nvSpPr>
        <p:spPr>
          <a:xfrm>
            <a:off x="779299" y="6971338"/>
            <a:ext cx="2593951" cy="2680477"/>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Administrado pelo Bradesco e gerido pela Ibiuna, o Fundo combina a expertise de duas instituições renomadas no mercado, o que agrega uma camada de confiança ao processo de investimento. </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803978" y="6565580"/>
            <a:ext cx="170955" cy="27882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a:extLst>
            <a:ext uri="{FF2B5EF4-FFF2-40B4-BE49-F238E27FC236}">
              <a16:creationId xmlns:a16="http://schemas.microsoft.com/office/drawing/2014/main" id="{4B4F74E2-4781-0EB6-EFB5-BC835572414C}"/>
            </a:ext>
          </a:extLst>
        </p:cNvPr>
        <p:cNvGrpSpPr/>
        <p:nvPr/>
      </p:nvGrpSpPr>
      <p:grpSpPr>
        <a:xfrm>
          <a:off x="0" y="0"/>
          <a:ext cx="0" cy="0"/>
          <a:chOff x="0" y="0"/>
          <a:chExt cx="0" cy="0"/>
        </a:xfrm>
      </p:grpSpPr>
      <p:grpSp>
        <p:nvGrpSpPr>
          <p:cNvPr id="8" name="Agrupar 7">
            <a:extLst>
              <a:ext uri="{FF2B5EF4-FFF2-40B4-BE49-F238E27FC236}">
                <a16:creationId xmlns:a16="http://schemas.microsoft.com/office/drawing/2014/main" id="{960DE095-4D8D-45A3-A159-BB4E54421FB1}"/>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991899B8-4FA0-C025-191B-B8CA31165B6D}"/>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FD558866-48AA-FC6B-2C21-717B7AFEF6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1" name="object 6">
              <a:extLst>
                <a:ext uri="{FF2B5EF4-FFF2-40B4-BE49-F238E27FC236}">
                  <a16:creationId xmlns:a16="http://schemas.microsoft.com/office/drawing/2014/main" id="{D36764F1-0B8E-41D7-838E-90DDD317ECAC}"/>
                </a:ext>
              </a:extLst>
            </p:cNvPr>
            <p:cNvSpPr txBox="1"/>
            <p:nvPr/>
          </p:nvSpPr>
          <p:spPr>
            <a:xfrm>
              <a:off x="770298" y="170373"/>
              <a:ext cx="43795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Credit</a:t>
              </a:r>
              <a:r>
                <a:rPr lang="pt-BR" sz="1600" spc="-70" dirty="0">
                  <a:solidFill>
                    <a:srgbClr val="F7FAF5"/>
                  </a:solidFill>
                  <a:latin typeface="Montserrat SemiBold" panose="00000700000000000000" pitchFamily="2" charset="0"/>
                  <a:cs typeface="Arial Black"/>
                </a:rPr>
                <a:t> FIC Multimercado CP</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FIC Multimercado Crédito Privado</a:t>
              </a:r>
              <a:endParaRPr lang="pt-BR" sz="1050" dirty="0">
                <a:latin typeface="Montserrat SemiBold" panose="00000700000000000000" pitchFamily="2" charset="0"/>
                <a:cs typeface="Arial Black"/>
              </a:endParaRPr>
            </a:p>
          </p:txBody>
        </p:sp>
      </p:grpSp>
      <p:sp>
        <p:nvSpPr>
          <p:cNvPr id="2" name="object 2">
            <a:extLst>
              <a:ext uri="{FF2B5EF4-FFF2-40B4-BE49-F238E27FC236}">
                <a16:creationId xmlns:a16="http://schemas.microsoft.com/office/drawing/2014/main" id="{74DF7BDA-0F6C-02B5-860A-68E3E5EA9423}"/>
              </a:ext>
            </a:extLst>
          </p:cNvPr>
          <p:cNvSpPr txBox="1"/>
          <p:nvPr/>
        </p:nvSpPr>
        <p:spPr>
          <a:xfrm>
            <a:off x="779299" y="2637829"/>
            <a:ext cx="2869565" cy="3651769"/>
          </a:xfrm>
          <a:prstGeom prst="rect">
            <a:avLst/>
          </a:prstGeom>
        </p:spPr>
        <p:txBody>
          <a:bodyPr vert="horz" wrap="square" lIns="0" tIns="12700" rIns="0" bIns="0" rtlCol="0">
            <a:spAutoFit/>
          </a:bodyPr>
          <a:lstStyle/>
          <a:p>
            <a:pPr marL="12700" marR="12700">
              <a:lnSpc>
                <a:spcPct val="116700"/>
              </a:lnSpc>
              <a:spcBef>
                <a:spcPts val="100"/>
              </a:spcBef>
            </a:pPr>
            <a:r>
              <a:rPr lang="pt-BR" sz="1000" b="1" dirty="0">
                <a:solidFill>
                  <a:srgbClr val="9E9959"/>
                </a:solidFill>
                <a:latin typeface="Montserrat" panose="00000500000000000000" pitchFamily="2" charset="0"/>
                <a:cs typeface="Verdana"/>
              </a:rPr>
              <a:t>Já com relação ao mercado local (Brasil),</a:t>
            </a:r>
            <a:r>
              <a:rPr lang="pt-BR" sz="1000" dirty="0">
                <a:solidFill>
                  <a:srgbClr val="2B333B"/>
                </a:solidFill>
                <a:latin typeface="Montserrat" panose="00000500000000000000" pitchFamily="2" charset="0"/>
                <a:cs typeface="Verdana"/>
              </a:rPr>
              <a:t> como vimos, os ativos apresentaram valorização. Na média, os </a:t>
            </a:r>
            <a:r>
              <a:rPr lang="pt-BR" sz="1000" i="1" dirty="0">
                <a:solidFill>
                  <a:srgbClr val="2B333B"/>
                </a:solidFill>
                <a:latin typeface="Montserrat" panose="00000500000000000000" pitchFamily="2" charset="0"/>
                <a:cs typeface="Verdana"/>
              </a:rPr>
              <a:t>spreads</a:t>
            </a:r>
            <a:r>
              <a:rPr lang="pt-BR" sz="1000" dirty="0">
                <a:solidFill>
                  <a:srgbClr val="2B333B"/>
                </a:solidFill>
                <a:latin typeface="Montserrat" panose="00000500000000000000" pitchFamily="2" charset="0"/>
                <a:cs typeface="Verdana"/>
              </a:rPr>
              <a:t> fecharam aproximadamente 10bps, gerando um ganho de capital relevante para um mês, quando comparamos às médias históricas. </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Vimos uma devolução de aproximadamente 20% do movimento de abertura ocorrido em dezembro, e a Ibiúna aproveitou para comprar alguns nomes que já tinha conforto em termos de fundamento, mas ainda não tinha conforto em termos de preço, principalmente quando falamos de nomes mais </a:t>
            </a:r>
            <a:r>
              <a:rPr lang="pt-BR" sz="1000" i="1" dirty="0">
                <a:solidFill>
                  <a:srgbClr val="2B333B"/>
                </a:solidFill>
                <a:latin typeface="Montserrat" panose="00000500000000000000" pitchFamily="2" charset="0"/>
                <a:cs typeface="Verdana"/>
              </a:rPr>
              <a:t>high grade</a:t>
            </a:r>
            <a:r>
              <a:rPr lang="pt-BR" sz="1000" dirty="0">
                <a:solidFill>
                  <a:srgbClr val="2B333B"/>
                </a:solidFill>
                <a:latin typeface="Montserrat" panose="00000500000000000000" pitchFamily="2" charset="0"/>
                <a:cs typeface="Verdana"/>
              </a:rPr>
              <a:t>. </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Desta forma, a gestora revisou em detalhes os principais nomes que apresentaram abertura de spreads para avaliar eventuais oportunidades. </a:t>
            </a:r>
            <a:endParaRPr sz="1000" dirty="0">
              <a:latin typeface="Montserrat" panose="00000500000000000000" pitchFamily="2" charset="0"/>
              <a:cs typeface="Verdana"/>
            </a:endParaRPr>
          </a:p>
        </p:txBody>
      </p:sp>
      <p:sp>
        <p:nvSpPr>
          <p:cNvPr id="5" name="object 5">
            <a:extLst>
              <a:ext uri="{FF2B5EF4-FFF2-40B4-BE49-F238E27FC236}">
                <a16:creationId xmlns:a16="http://schemas.microsoft.com/office/drawing/2014/main" id="{461E52EB-78AE-6878-1ED9-29C9C4328739}"/>
              </a:ext>
            </a:extLst>
          </p:cNvPr>
          <p:cNvSpPr txBox="1">
            <a:spLocks noGrp="1"/>
          </p:cNvSpPr>
          <p:nvPr>
            <p:ph type="title"/>
          </p:nvPr>
        </p:nvSpPr>
        <p:spPr>
          <a:xfrm>
            <a:off x="770299" y="1648820"/>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a:extLst>
              <a:ext uri="{FF2B5EF4-FFF2-40B4-BE49-F238E27FC236}">
                <a16:creationId xmlns:a16="http://schemas.microsoft.com/office/drawing/2014/main" id="{6C297157-88BB-BC08-6C3B-F657E41A96CE}"/>
              </a:ext>
            </a:extLst>
          </p:cNvPr>
          <p:cNvSpPr txBox="1">
            <a:spLocks noGrp="1"/>
          </p:cNvSpPr>
          <p:nvPr>
            <p:ph sz="half" idx="2"/>
          </p:nvPr>
        </p:nvSpPr>
        <p:spPr>
          <a:xfrm>
            <a:off x="3875306" y="2637829"/>
            <a:ext cx="2950944" cy="7740581"/>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Isso porque os fundos da indústria continuam muito líquidos e não houve nenhuma pressão de venda, o que pode mudar ao longo do ano se os resgates continuarem. Assim, a gestora destacou que continua com a cautela que já haviam mencionado no comentário do mês passado. </a:t>
            </a:r>
          </a:p>
          <a:p>
            <a:pPr marL="0" marR="5080" indent="0">
              <a:lnSpc>
                <a:spcPct val="116700"/>
              </a:lnSpc>
              <a:spcBef>
                <a:spcPts val="100"/>
              </a:spcBef>
              <a:spcAft>
                <a:spcPts val="600"/>
              </a:spcAft>
              <a:buNone/>
            </a:pPr>
            <a:endParaRPr lang="pt-BR" dirty="0">
              <a:latin typeface="Montserrat" panose="00000500000000000000" pitchFamily="2" charset="0"/>
            </a:endParaRPr>
          </a:p>
          <a:p>
            <a:pPr marL="0" marR="5080" indent="0">
              <a:lnSpc>
                <a:spcPct val="116700"/>
              </a:lnSpc>
              <a:spcBef>
                <a:spcPts val="100"/>
              </a:spcBef>
              <a:spcAft>
                <a:spcPts val="600"/>
              </a:spcAft>
              <a:buNone/>
            </a:pPr>
            <a:r>
              <a:rPr lang="pt-BR" b="1" dirty="0">
                <a:solidFill>
                  <a:srgbClr val="9E9959"/>
                </a:solidFill>
                <a:latin typeface="Montserrat" panose="00000500000000000000" pitchFamily="2" charset="0"/>
              </a:rPr>
              <a:t>Em suma, o overview do momento atual do fundo é </a:t>
            </a:r>
            <a:r>
              <a:rPr lang="pt-BR" dirty="0">
                <a:latin typeface="Montserrat" panose="00000500000000000000" pitchFamily="2" charset="0"/>
              </a:rPr>
              <a:t>que seguimos vendo uma continuidade da preferência por </a:t>
            </a:r>
            <a:r>
              <a:rPr lang="pt-BR" i="1" dirty="0" err="1">
                <a:latin typeface="Montserrat" panose="00000500000000000000" pitchFamily="2" charset="0"/>
              </a:rPr>
              <a:t>bonds</a:t>
            </a:r>
            <a:r>
              <a:rPr lang="pt-BR" dirty="0">
                <a:latin typeface="Montserrat" panose="00000500000000000000" pitchFamily="2" charset="0"/>
              </a:rPr>
              <a:t> curtos ou de emissores que a </a:t>
            </a:r>
            <a:r>
              <a:rPr lang="pt-BR" dirty="0" err="1">
                <a:latin typeface="Montserrat" panose="00000500000000000000" pitchFamily="2" charset="0"/>
              </a:rPr>
              <a:t>Ibiuna</a:t>
            </a:r>
            <a:r>
              <a:rPr lang="pt-BR" dirty="0">
                <a:latin typeface="Montserrat" panose="00000500000000000000" pitchFamily="2" charset="0"/>
              </a:rPr>
              <a:t> entende haver maior tranquilidade em relação ao balanço patrimonial, e, para o </a:t>
            </a:r>
            <a:r>
              <a:rPr lang="pt-BR" dirty="0" err="1">
                <a:latin typeface="Montserrat" panose="00000500000000000000" pitchFamily="2" charset="0"/>
              </a:rPr>
              <a:t>Ibiuna</a:t>
            </a:r>
            <a:r>
              <a:rPr lang="pt-BR" dirty="0">
                <a:latin typeface="Montserrat" panose="00000500000000000000" pitchFamily="2" charset="0"/>
              </a:rPr>
              <a:t> Total </a:t>
            </a:r>
            <a:r>
              <a:rPr lang="pt-BR" dirty="0" err="1">
                <a:latin typeface="Montserrat" panose="00000500000000000000" pitchFamily="2" charset="0"/>
              </a:rPr>
              <a:t>Credit</a:t>
            </a:r>
            <a:r>
              <a:rPr lang="pt-BR" dirty="0">
                <a:latin typeface="Montserrat" panose="00000500000000000000" pitchFamily="2" charset="0"/>
              </a:rPr>
              <a:t>, a gestora continua a colocar proteções como posições vendidas em alguns </a:t>
            </a:r>
            <a:r>
              <a:rPr lang="pt-BR" i="1" dirty="0" err="1">
                <a:latin typeface="Montserrat" panose="00000500000000000000" pitchFamily="2" charset="0"/>
              </a:rPr>
              <a:t>bonds</a:t>
            </a:r>
            <a:r>
              <a:rPr lang="pt-BR" dirty="0">
                <a:latin typeface="Montserrat" panose="00000500000000000000" pitchFamily="2" charset="0"/>
              </a:rPr>
              <a:t>. Já para o mercado local, a </a:t>
            </a:r>
            <a:r>
              <a:rPr lang="pt-BR" dirty="0" err="1">
                <a:latin typeface="Montserrat" panose="00000500000000000000" pitchFamily="2" charset="0"/>
              </a:rPr>
              <a:t>Ibiuna</a:t>
            </a:r>
            <a:r>
              <a:rPr lang="pt-BR" dirty="0">
                <a:latin typeface="Montserrat" panose="00000500000000000000" pitchFamily="2" charset="0"/>
              </a:rPr>
              <a:t> segue cautelosa em relação a emissores brasileiros, não possuindo nenhuma exposição a nomes que não sejam exportadores ou que tenham receitas vinculadas ao dólar. Por aqui, a gestora segue buscando oportunidades específicas de aumento de risco, seja em estruturados ou ativos líquidos.</a:t>
            </a:r>
          </a:p>
          <a:p>
            <a:pPr marL="0" marR="5080" indent="0">
              <a:lnSpc>
                <a:spcPct val="116700"/>
              </a:lnSpc>
              <a:spcBef>
                <a:spcPts val="100"/>
              </a:spcBef>
              <a:spcAft>
                <a:spcPts val="600"/>
              </a:spcAft>
              <a:buNone/>
            </a:pPr>
            <a:endParaRPr lang="pt-BR" dirty="0">
              <a:latin typeface="Montserrat" panose="00000500000000000000" pitchFamily="2" charset="0"/>
            </a:endParaRPr>
          </a:p>
          <a:p>
            <a:pPr marL="0" marR="5080" indent="0">
              <a:lnSpc>
                <a:spcPct val="116700"/>
              </a:lnSpc>
              <a:spcBef>
                <a:spcPts val="100"/>
              </a:spcBef>
              <a:spcAft>
                <a:spcPts val="600"/>
              </a:spcAft>
              <a:buNone/>
            </a:pPr>
            <a:r>
              <a:rPr lang="pt-BR" dirty="0">
                <a:latin typeface="Montserrat" panose="00000500000000000000" pitchFamily="2" charset="0"/>
              </a:rPr>
              <a:t>Como complemento, um ponto positivo é a estrutura de custos. A taxa de administração de 0,80% ao ano é competitiva, considerando a complexidade e a diversificação do portfólio, enquanto a taxa de performance de 20% sobre o que exceder 100% do CDI é alinhada ao objetivo de superar consistentemente o benchmark. Vale destacar que o fundo possui características de resgate compatíveis com seu perfil de crédito privado. A conversão de cotas ocorre em D+30, com liquidação em D+31, o que é comum para fundos desse tipo, dada a natureza dos ativos em que investe, e o investimento mínimo de R$ 1.000,00 é acessível.</a:t>
            </a:r>
          </a:p>
        </p:txBody>
      </p:sp>
      <p:sp>
        <p:nvSpPr>
          <p:cNvPr id="6" name="object 6">
            <a:extLst>
              <a:ext uri="{FF2B5EF4-FFF2-40B4-BE49-F238E27FC236}">
                <a16:creationId xmlns:a16="http://schemas.microsoft.com/office/drawing/2014/main" id="{883F43E1-11F5-241F-1E4E-C3DF63CE2B61}"/>
              </a:ext>
            </a:extLst>
          </p:cNvPr>
          <p:cNvSpPr txBox="1"/>
          <p:nvPr/>
        </p:nvSpPr>
        <p:spPr>
          <a:xfrm>
            <a:off x="779299" y="6984629"/>
            <a:ext cx="2869565" cy="2412071"/>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Ainda assim, a Ibiuna optou por manter uma posição muito mais líquida das carteiras considerando a visão de que 2025 será desafiador tanto para os emissores, quanto para o fluxo para a indústria. </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93F773E1-323A-2220-FD03-F2830D133E44}"/>
              </a:ext>
            </a:extLst>
          </p:cNvPr>
          <p:cNvPicPr preferRelativeResize="0"/>
          <p:nvPr/>
        </p:nvPicPr>
        <p:blipFill>
          <a:blip r:embed="rId4">
            <a:alphaModFix/>
          </a:blip>
          <a:stretch>
            <a:fillRect/>
          </a:stretch>
        </p:blipFill>
        <p:spPr>
          <a:xfrm rot="10637659">
            <a:off x="803978" y="6578871"/>
            <a:ext cx="170955" cy="278822"/>
          </a:xfrm>
          <a:prstGeom prst="rect">
            <a:avLst/>
          </a:prstGeom>
          <a:noFill/>
          <a:ln>
            <a:noFill/>
          </a:ln>
        </p:spPr>
      </p:pic>
    </p:spTree>
    <p:extLst>
      <p:ext uri="{BB962C8B-B14F-4D97-AF65-F5344CB8AC3E}">
        <p14:creationId xmlns:p14="http://schemas.microsoft.com/office/powerpoint/2010/main" val="626420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a:t>
            </a:r>
            <a:r>
              <a:rPr lang="pt-BR" sz="900">
                <a:latin typeface="Montserrat"/>
                <a:cs typeface="Verdana"/>
              </a:rPr>
              <a:t>Elaborado</a:t>
            </a:r>
            <a:r>
              <a:rPr lang="pt-BR" sz="900">
                <a:latin typeface="Montserrat" panose="00000500000000000000" pitchFamily="2" charset="0"/>
                <a:cs typeface="Verdana"/>
              </a:rPr>
              <a:t> </a:t>
            </a:r>
            <a:r>
              <a:rPr lang="pt-BR" sz="900" dirty="0">
                <a:latin typeface="Montserrat" panose="00000500000000000000" pitchFamily="2" charset="0"/>
                <a:cs typeface="Verdana"/>
              </a:rPr>
              <a:t>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mês a mês.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nos últimos 3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a:t>
            </a:r>
            <a:r>
              <a:rPr lang="pt-BR" sz="900" dirty="0">
                <a:latin typeface="Montserrat"/>
                <a:cs typeface="Verdana"/>
              </a:rPr>
              <a:t>Elaborado</a:t>
            </a:r>
            <a:r>
              <a:rPr lang="pt-BR" sz="900" dirty="0">
                <a:latin typeface="Montserrat" panose="00000500000000000000" pitchFamily="2" charset="0"/>
                <a:cs typeface="Verdana"/>
              </a:rPr>
              <a:t>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dirty="0"/>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4" name="object 6">
              <a:extLst>
                <a:ext uri="{FF2B5EF4-FFF2-40B4-BE49-F238E27FC236}">
                  <a16:creationId xmlns:a16="http://schemas.microsoft.com/office/drawing/2014/main" id="{B322ADD0-CB32-8796-FD83-E4BF6A389696}"/>
                </a:ext>
              </a:extLst>
            </p:cNvPr>
            <p:cNvSpPr txBox="1"/>
            <p:nvPr/>
          </p:nvSpPr>
          <p:spPr>
            <a:xfrm>
              <a:off x="770298" y="170373"/>
              <a:ext cx="4717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Credit</a:t>
              </a:r>
              <a:r>
                <a:rPr lang="pt-BR" sz="1600" spc="-70" dirty="0">
                  <a:solidFill>
                    <a:srgbClr val="F7FAF5"/>
                  </a:solidFill>
                  <a:latin typeface="Montserrat SemiBold" panose="00000700000000000000" pitchFamily="2" charset="0"/>
                  <a:cs typeface="Arial Black"/>
                </a:rPr>
                <a:t> FIC Multimercado CP</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FIC Multimercado Crédito Privado</a:t>
              </a:r>
              <a:endParaRPr lang="pt-BR" sz="1050" dirty="0">
                <a:latin typeface="Montserrat SemiBold" panose="00000700000000000000" pitchFamily="2" charset="0"/>
                <a:cs typeface="Arial Black"/>
              </a:endParaRPr>
            </a:p>
          </p:txBody>
        </p:sp>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no ano (2025).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16" name="Gráfico 15">
            <a:extLst>
              <a:ext uri="{FF2B5EF4-FFF2-40B4-BE49-F238E27FC236}">
                <a16:creationId xmlns:a16="http://schemas.microsoft.com/office/drawing/2014/main" id="{9B41C80A-B001-7BA9-776C-A00D77B50612}"/>
              </a:ext>
            </a:extLst>
          </p:cNvPr>
          <p:cNvGraphicFramePr/>
          <p:nvPr>
            <p:extLst>
              <p:ext uri="{D42A27DB-BD31-4B8C-83A1-F6EECF244321}">
                <p14:modId xmlns:p14="http://schemas.microsoft.com/office/powerpoint/2010/main" val="594813959"/>
              </p:ext>
            </p:extLst>
          </p:nvPr>
        </p:nvGraphicFramePr>
        <p:xfrm>
          <a:off x="761999" y="1285770"/>
          <a:ext cx="5976619" cy="18038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Gráfico 21">
            <a:extLst>
              <a:ext uri="{FF2B5EF4-FFF2-40B4-BE49-F238E27FC236}">
                <a16:creationId xmlns:a16="http://schemas.microsoft.com/office/drawing/2014/main" id="{E01EDA4B-B9FB-D5C2-3439-AE4CE1BE090C}"/>
              </a:ext>
            </a:extLst>
          </p:cNvPr>
          <p:cNvGraphicFramePr/>
          <p:nvPr>
            <p:extLst>
              <p:ext uri="{D42A27DB-BD31-4B8C-83A1-F6EECF244321}">
                <p14:modId xmlns:p14="http://schemas.microsoft.com/office/powerpoint/2010/main" val="2826653711"/>
              </p:ext>
            </p:extLst>
          </p:nvPr>
        </p:nvGraphicFramePr>
        <p:xfrm>
          <a:off x="789938" y="8008819"/>
          <a:ext cx="5976619" cy="180382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Gráfico 22">
            <a:extLst>
              <a:ext uri="{FF2B5EF4-FFF2-40B4-BE49-F238E27FC236}">
                <a16:creationId xmlns:a16="http://schemas.microsoft.com/office/drawing/2014/main" id="{659D0EE0-FA7A-554A-C5E0-4D29F3A1387B}"/>
              </a:ext>
            </a:extLst>
          </p:cNvPr>
          <p:cNvGraphicFramePr/>
          <p:nvPr>
            <p:extLst>
              <p:ext uri="{D42A27DB-BD31-4B8C-83A1-F6EECF244321}">
                <p14:modId xmlns:p14="http://schemas.microsoft.com/office/powerpoint/2010/main" val="2627703826"/>
              </p:ext>
            </p:extLst>
          </p:nvPr>
        </p:nvGraphicFramePr>
        <p:xfrm>
          <a:off x="787883" y="5775844"/>
          <a:ext cx="5976619" cy="181645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Gráfico 9">
            <a:extLst>
              <a:ext uri="{FF2B5EF4-FFF2-40B4-BE49-F238E27FC236}">
                <a16:creationId xmlns:a16="http://schemas.microsoft.com/office/drawing/2014/main" id="{249AE4D7-81E0-7CF2-066D-537EF5E8E351}"/>
              </a:ext>
            </a:extLst>
          </p:cNvPr>
          <p:cNvGraphicFramePr/>
          <p:nvPr>
            <p:extLst>
              <p:ext uri="{D42A27DB-BD31-4B8C-83A1-F6EECF244321}">
                <p14:modId xmlns:p14="http://schemas.microsoft.com/office/powerpoint/2010/main" val="3648279576"/>
              </p:ext>
            </p:extLst>
          </p:nvPr>
        </p:nvGraphicFramePr>
        <p:xfrm>
          <a:off x="791415" y="3546308"/>
          <a:ext cx="5976619" cy="1803823"/>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28117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Drawdown</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15"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a:t>
            </a:r>
            <a:r>
              <a:rPr sz="900" spc="-15" dirty="0">
                <a:solidFill>
                  <a:srgbClr val="2B333B"/>
                </a:solidFill>
                <a:latin typeface="Montserrat" panose="00000500000000000000" pitchFamily="2" charset="0"/>
                <a:cs typeface="Verdana"/>
              </a:rPr>
              <a:t> </a:t>
            </a:r>
            <a:r>
              <a:rPr sz="900" b="1" spc="-40" dirty="0">
                <a:solidFill>
                  <a:srgbClr val="2B333B"/>
                </a:solidFill>
                <a:latin typeface="Montserrat" panose="00000500000000000000" pitchFamily="2" charset="0"/>
                <a:cs typeface="Verdana"/>
              </a:rPr>
              <a:t>Fonte:</a:t>
            </a:r>
            <a:r>
              <a:rPr sz="900" spc="-1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1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15"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5183380" cy="274434"/>
          </a:xfrm>
          <a:prstGeom prst="rect">
            <a:avLst/>
          </a:prstGeom>
        </p:spPr>
        <p:txBody>
          <a:bodyPr vert="horz" wrap="square" lIns="0" tIns="12700" rIns="0" bIns="0" rtlCol="0">
            <a:spAutoFit/>
          </a:bodyPr>
          <a:lstStyle/>
          <a:p>
            <a:pPr marL="12700">
              <a:lnSpc>
                <a:spcPct val="100000"/>
              </a:lnSpc>
              <a:spcBef>
                <a:spcPts val="100"/>
              </a:spcBef>
            </a:pPr>
            <a:r>
              <a:rPr lang="pt-BR" sz="1700" spc="-25" dirty="0" err="1">
                <a:solidFill>
                  <a:srgbClr val="9E9959"/>
                </a:solidFill>
                <a:latin typeface="Montserrat" panose="00000500000000000000" pitchFamily="2" charset="0"/>
                <a:cs typeface="Verdana"/>
              </a:rPr>
              <a:t>Ibiuna</a:t>
            </a:r>
            <a:r>
              <a:rPr lang="pt-BR" sz="1700" spc="-25" dirty="0">
                <a:solidFill>
                  <a:srgbClr val="9E9959"/>
                </a:solidFill>
                <a:latin typeface="Montserrat" panose="00000500000000000000" pitchFamily="2" charset="0"/>
                <a:cs typeface="Verdana"/>
              </a:rPr>
              <a:t> </a:t>
            </a:r>
            <a:r>
              <a:rPr lang="pt-BR" sz="1700" spc="-25" dirty="0" err="1">
                <a:solidFill>
                  <a:srgbClr val="9E9959"/>
                </a:solidFill>
                <a:latin typeface="Montserrat" panose="00000500000000000000" pitchFamily="2" charset="0"/>
                <a:cs typeface="Verdana"/>
              </a:rPr>
              <a:t>Credit</a:t>
            </a:r>
            <a:r>
              <a:rPr lang="pt-BR" sz="1700" spc="-25" dirty="0">
                <a:solidFill>
                  <a:srgbClr val="9E9959"/>
                </a:solidFill>
                <a:latin typeface="Montserrat" panose="00000500000000000000" pitchFamily="2" charset="0"/>
                <a:cs typeface="Verdana"/>
              </a:rPr>
              <a:t> FIC Multimercado Crédito Privado</a:t>
            </a:r>
          </a:p>
        </p:txBody>
      </p:sp>
      <p:sp>
        <p:nvSpPr>
          <p:cNvPr id="13" name="object 13"/>
          <p:cNvSpPr txBox="1"/>
          <p:nvPr/>
        </p:nvSpPr>
        <p:spPr>
          <a:xfrm>
            <a:off x="853249" y="5751700"/>
            <a:ext cx="5220001" cy="489878"/>
          </a:xfrm>
          <a:prstGeom prst="rect">
            <a:avLst/>
          </a:prstGeom>
        </p:spPr>
        <p:txBody>
          <a:bodyPr vert="horz" wrap="square" lIns="0" tIns="226060" rIns="0" bIns="0" rtlCol="0">
            <a:spAutoFit/>
          </a:bodyPr>
          <a:lstStyle/>
          <a:p>
            <a:pPr marL="12700">
              <a:lnSpc>
                <a:spcPct val="100000"/>
              </a:lnSpc>
              <a:spcBef>
                <a:spcPts val="950"/>
              </a:spcBef>
            </a:pPr>
            <a:r>
              <a:rPr lang="pt-BR" sz="1700" spc="-25" dirty="0" err="1">
                <a:solidFill>
                  <a:srgbClr val="9E9959"/>
                </a:solidFill>
                <a:latin typeface="Montserrat" panose="00000500000000000000" pitchFamily="2" charset="0"/>
                <a:cs typeface="Verdana"/>
              </a:rPr>
              <a:t>Ibiuna</a:t>
            </a:r>
            <a:r>
              <a:rPr lang="pt-BR" sz="1700" spc="-25" dirty="0">
                <a:solidFill>
                  <a:srgbClr val="9E9959"/>
                </a:solidFill>
                <a:latin typeface="Montserrat" panose="00000500000000000000" pitchFamily="2" charset="0"/>
                <a:cs typeface="Verdana"/>
              </a:rPr>
              <a:t> </a:t>
            </a:r>
            <a:r>
              <a:rPr lang="pt-BR" sz="1700" spc="-25" dirty="0" err="1">
                <a:solidFill>
                  <a:srgbClr val="9E9959"/>
                </a:solidFill>
                <a:latin typeface="Montserrat" panose="00000500000000000000" pitchFamily="2" charset="0"/>
                <a:cs typeface="Verdana"/>
              </a:rPr>
              <a:t>Credit</a:t>
            </a:r>
            <a:r>
              <a:rPr lang="pt-BR" sz="1700" spc="-25" dirty="0">
                <a:solidFill>
                  <a:srgbClr val="9E9959"/>
                </a:solidFill>
                <a:latin typeface="Montserrat" panose="00000500000000000000" pitchFamily="2" charset="0"/>
                <a:cs typeface="Verdana"/>
              </a:rPr>
              <a:t> FIC Multimercado Crédito Privado</a:t>
            </a: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8" name="object 6">
              <a:extLst>
                <a:ext uri="{FF2B5EF4-FFF2-40B4-BE49-F238E27FC236}">
                  <a16:creationId xmlns:a16="http://schemas.microsoft.com/office/drawing/2014/main" id="{7BFF0812-F0F7-753B-FD79-C487A77DA2DF}"/>
                </a:ext>
              </a:extLst>
            </p:cNvPr>
            <p:cNvSpPr txBox="1"/>
            <p:nvPr/>
          </p:nvSpPr>
          <p:spPr>
            <a:xfrm>
              <a:off x="770298" y="170373"/>
              <a:ext cx="4553380"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Credit</a:t>
              </a:r>
              <a:r>
                <a:rPr lang="pt-BR" sz="1600" spc="-70" dirty="0">
                  <a:solidFill>
                    <a:srgbClr val="F7FAF5"/>
                  </a:solidFill>
                  <a:latin typeface="Montserrat SemiBold" panose="00000700000000000000" pitchFamily="2" charset="0"/>
                  <a:cs typeface="Arial Black"/>
                </a:rPr>
                <a:t> FIC Multimercado CP</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FIC Multimercado Crédito Privado</a:t>
              </a:r>
              <a:endParaRPr lang="pt-BR" sz="1050" dirty="0">
                <a:latin typeface="Montserrat SemiBold" panose="00000700000000000000" pitchFamily="2" charset="0"/>
                <a:cs typeface="Arial Black"/>
              </a:endParaRPr>
            </a:p>
          </p:txBody>
        </p:sp>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2" name="Espaço Reservado para Conteúdo 5">
            <a:extLst>
              <a:ext uri="{FF2B5EF4-FFF2-40B4-BE49-F238E27FC236}">
                <a16:creationId xmlns:a16="http://schemas.microsoft.com/office/drawing/2014/main" id="{42250C3B-5FA5-D243-F797-96D5F0F2FC14}"/>
              </a:ext>
            </a:extLst>
          </p:cNvPr>
          <p:cNvGraphicFramePr>
            <a:graphicFrameLocks noGrp="1"/>
          </p:cNvGraphicFramePr>
          <p:nvPr>
            <p:ph idx="1"/>
            <p:extLst>
              <p:ext uri="{D42A27DB-BD31-4B8C-83A1-F6EECF244321}">
                <p14:modId xmlns:p14="http://schemas.microsoft.com/office/powerpoint/2010/main" val="2740659271"/>
              </p:ext>
            </p:extLst>
          </p:nvPr>
        </p:nvGraphicFramePr>
        <p:xfrm>
          <a:off x="769163" y="6696816"/>
          <a:ext cx="5976620" cy="22635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Gráfico 2">
            <a:extLst>
              <a:ext uri="{FF2B5EF4-FFF2-40B4-BE49-F238E27FC236}">
                <a16:creationId xmlns:a16="http://schemas.microsoft.com/office/drawing/2014/main" id="{B67B09A1-1653-7246-8B2E-47A3C92E480E}"/>
              </a:ext>
            </a:extLst>
          </p:cNvPr>
          <p:cNvGraphicFramePr/>
          <p:nvPr>
            <p:extLst>
              <p:ext uri="{D42A27DB-BD31-4B8C-83A1-F6EECF244321}">
                <p14:modId xmlns:p14="http://schemas.microsoft.com/office/powerpoint/2010/main" val="3521168244"/>
              </p:ext>
            </p:extLst>
          </p:nvPr>
        </p:nvGraphicFramePr>
        <p:xfrm>
          <a:off x="769162" y="2438176"/>
          <a:ext cx="5976620" cy="227711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5631798"/>
          </a:xfrm>
          <a:prstGeom prst="rect">
            <a:avLst/>
          </a:prstGeom>
        </p:spPr>
        <p:txBody>
          <a:bodyPr vert="horz" wrap="square" lIns="0" tIns="12700" rIns="0" bIns="0" rtlCol="0">
            <a:spAutoFit/>
          </a:bodyPr>
          <a:lstStyle/>
          <a:p>
            <a:pPr marL="12700" marR="255270">
              <a:lnSpc>
                <a:spcPct val="116700"/>
              </a:lnSpc>
              <a:spcBef>
                <a:spcPts val="850"/>
              </a:spcBef>
            </a:pPr>
            <a:r>
              <a:rPr lang="pt-BR" sz="1000" spc="50" dirty="0">
                <a:solidFill>
                  <a:srgbClr val="F7FAF5"/>
                </a:solidFill>
                <a:latin typeface="Montserrat" panose="00000500000000000000" pitchFamily="2" charset="0"/>
                <a:cs typeface="Verdana"/>
              </a:rPr>
              <a:t>A conclusão é de que o </a:t>
            </a:r>
            <a:r>
              <a:rPr lang="pt-BR" sz="1000" spc="50" dirty="0" err="1">
                <a:solidFill>
                  <a:srgbClr val="F7FAF5"/>
                </a:solidFill>
                <a:latin typeface="Montserrat" panose="00000500000000000000" pitchFamily="2" charset="0"/>
                <a:cs typeface="Verdana"/>
              </a:rPr>
              <a:t>Ibiuna</a:t>
            </a:r>
            <a:r>
              <a:rPr lang="pt-BR" sz="1000" spc="50" dirty="0">
                <a:solidFill>
                  <a:srgbClr val="F7FAF5"/>
                </a:solidFill>
                <a:latin typeface="Montserrat" panose="00000500000000000000" pitchFamily="2" charset="0"/>
                <a:cs typeface="Verdana"/>
              </a:rPr>
              <a:t> </a:t>
            </a:r>
            <a:r>
              <a:rPr lang="pt-BR" sz="1000" spc="50" dirty="0" err="1">
                <a:solidFill>
                  <a:srgbClr val="F7FAF5"/>
                </a:solidFill>
                <a:latin typeface="Montserrat" panose="00000500000000000000" pitchFamily="2" charset="0"/>
                <a:cs typeface="Verdana"/>
              </a:rPr>
              <a:t>Credit</a:t>
            </a:r>
            <a:r>
              <a:rPr lang="pt-BR" sz="1000" spc="50" dirty="0">
                <a:solidFill>
                  <a:srgbClr val="F7FAF5"/>
                </a:solidFill>
                <a:latin typeface="Montserrat" panose="00000500000000000000" pitchFamily="2" charset="0"/>
                <a:cs typeface="Verdana"/>
              </a:rPr>
              <a:t> FIC Multimercado Crédito Privado se posiciona como uma escolha interessante para investidores que buscam exposição ao mercado de crédito privado com uma gestão ativa e qualificada. A abordagem fundamentalista, aliada à diversificação entre ativos locais e internacionais, oferece um equilíbrio atrativo entre risco e retorno. A sólida experiência da equipe de gestão, liderada por profissionais com vasta bagagem no mercado de crédito, garante uma análise profunda e criteriosa de cada posição, com foco em maximizar retornos ajustados ao risco.</a:t>
            </a:r>
          </a:p>
          <a:p>
            <a:pPr marL="12700" marR="255270">
              <a:lnSpc>
                <a:spcPct val="116700"/>
              </a:lnSpc>
              <a:spcBef>
                <a:spcPts val="850"/>
              </a:spcBef>
            </a:pPr>
            <a:endParaRPr lang="pt-BR" sz="1000" spc="50" dirty="0">
              <a:solidFill>
                <a:srgbClr val="F7FAF5"/>
              </a:solidFill>
              <a:latin typeface="Montserrat" panose="00000500000000000000" pitchFamily="2" charset="0"/>
              <a:cs typeface="Verdana"/>
            </a:endParaRPr>
          </a:p>
          <a:p>
            <a:pPr marL="12700" marR="255270">
              <a:lnSpc>
                <a:spcPct val="116700"/>
              </a:lnSpc>
              <a:spcBef>
                <a:spcPts val="850"/>
              </a:spcBef>
            </a:pPr>
            <a:r>
              <a:rPr lang="pt-BR" sz="1000" spc="50" dirty="0">
                <a:solidFill>
                  <a:srgbClr val="F7FAF5"/>
                </a:solidFill>
                <a:latin typeface="Montserrat" panose="00000500000000000000" pitchFamily="2" charset="0"/>
                <a:cs typeface="Verdana"/>
              </a:rPr>
              <a:t>Ademais, a baixa volatilidade do fundo combinada com seu histórico de superar com consistência o benchmark em praticamente 70% dos meses desde seu lançamento, reforça sua atratividade, especialmente em um cenário de juros em patamares elevados. </a:t>
            </a:r>
            <a:endParaRPr lang="pt-BR" sz="1000" dirty="0">
              <a:latin typeface="Montserrat" panose="00000500000000000000" pitchFamily="2" charset="0"/>
              <a:cs typeface="Verdana"/>
            </a:endParaRPr>
          </a:p>
        </p:txBody>
      </p:sp>
      <p:sp>
        <p:nvSpPr>
          <p:cNvPr id="7" name="object 7"/>
          <p:cNvSpPr txBox="1"/>
          <p:nvPr/>
        </p:nvSpPr>
        <p:spPr>
          <a:xfrm>
            <a:off x="3550820" y="2578699"/>
            <a:ext cx="2617470" cy="6159635"/>
          </a:xfrm>
          <a:prstGeom prst="rect">
            <a:avLst/>
          </a:prstGeom>
        </p:spPr>
        <p:txBody>
          <a:bodyPr vert="horz" wrap="square" lIns="0" tIns="12700" rIns="0" bIns="0" rtlCol="0">
            <a:spAutoFit/>
          </a:bodyPr>
          <a:lstStyle/>
          <a:p>
            <a:pPr marL="12700" marR="16510">
              <a:lnSpc>
                <a:spcPct val="116700"/>
              </a:lnSpc>
              <a:spcBef>
                <a:spcPts val="100"/>
              </a:spcBef>
            </a:pPr>
            <a:r>
              <a:rPr lang="pt-BR" sz="1000" spc="-10" dirty="0">
                <a:solidFill>
                  <a:srgbClr val="F7FAF5"/>
                </a:solidFill>
                <a:latin typeface="Montserrat" panose="00000500000000000000" pitchFamily="2" charset="0"/>
                <a:cs typeface="Verdana"/>
              </a:rPr>
              <a:t>Com uma diversificação elevadíssima e uma exposição considerável ao mercado de crédito local, o fundo busca oferecer consistência em seus resultados, ao mesmo tempo em que mantém uma parcela significativa de sua carteira exposta a oportunidades internacionais, ampliando as possibilidades de ganhos e ampliando a diversificação. Adiciona-se a isso uma boa estrutura de taxas, com taxa de administração de 0,80% ao ano e uma taxa de performance (20% ao que exceder o CDI) alinhada ao desempenho superior ao CDI, que é competitiva e ajustada ao perfil do fundo, tornando-o acessível para uma ampla gama de investidores. A liquidez em D+31 também é adequada ao tipo de ativo em que o fundo investe, refletindo sua estratégia focada em crédito privado.</a:t>
            </a: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Em resumo, o </a:t>
            </a:r>
            <a:r>
              <a:rPr lang="pt-BR" sz="1000" spc="-10" dirty="0" err="1">
                <a:solidFill>
                  <a:srgbClr val="F7FAF5"/>
                </a:solidFill>
                <a:latin typeface="Montserrat" panose="00000500000000000000" pitchFamily="2" charset="0"/>
                <a:cs typeface="Verdana"/>
              </a:rPr>
              <a:t>Ibiuna</a:t>
            </a:r>
            <a:r>
              <a:rPr lang="pt-BR" sz="1000" spc="-10" dirty="0">
                <a:solidFill>
                  <a:srgbClr val="F7FAF5"/>
                </a:solidFill>
                <a:latin typeface="Montserrat" panose="00000500000000000000" pitchFamily="2" charset="0"/>
                <a:cs typeface="Verdana"/>
              </a:rPr>
              <a:t> </a:t>
            </a:r>
            <a:r>
              <a:rPr lang="pt-BR" sz="1000" spc="-10" dirty="0" err="1">
                <a:solidFill>
                  <a:srgbClr val="F7FAF5"/>
                </a:solidFill>
                <a:latin typeface="Montserrat" panose="00000500000000000000" pitchFamily="2" charset="0"/>
                <a:cs typeface="Verdana"/>
              </a:rPr>
              <a:t>Credit</a:t>
            </a:r>
            <a:r>
              <a:rPr lang="pt-BR" sz="1000" spc="-10" dirty="0">
                <a:solidFill>
                  <a:srgbClr val="F7FAF5"/>
                </a:solidFill>
                <a:latin typeface="Montserrat" panose="00000500000000000000" pitchFamily="2" charset="0"/>
                <a:cs typeface="Verdana"/>
              </a:rPr>
              <a:t> FIC FIM CP apresenta uma proposta sólida, com uma gestão experiente e premiada, que busca gerar valor de maneira consistente para seus cotistas. Assim, para investidores com horizonte de médio a longo prazo, e que desejam diversificação com um enfoque no crédito privado, o fundo se destaca como uma opção a ser seriamente considerada dentro de uma carteira diversificada.</a:t>
            </a:r>
          </a:p>
        </p:txBody>
      </p:sp>
      <p:sp>
        <p:nvSpPr>
          <p:cNvPr id="8" name="object 8"/>
          <p:cNvSpPr/>
          <p:nvPr/>
        </p:nvSpPr>
        <p:spPr>
          <a:xfrm>
            <a:off x="791999" y="1659600"/>
            <a:ext cx="5976620" cy="6870065"/>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9" y="9088148"/>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três</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5" name="object 6">
              <a:extLst>
                <a:ext uri="{FF2B5EF4-FFF2-40B4-BE49-F238E27FC236}">
                  <a16:creationId xmlns:a16="http://schemas.microsoft.com/office/drawing/2014/main" id="{51C562B2-C372-08B1-4D82-826FA82BFB24}"/>
                </a:ext>
              </a:extLst>
            </p:cNvPr>
            <p:cNvSpPr txBox="1"/>
            <p:nvPr/>
          </p:nvSpPr>
          <p:spPr>
            <a:xfrm>
              <a:off x="770298" y="170373"/>
              <a:ext cx="467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Credit</a:t>
              </a:r>
              <a:r>
                <a:rPr lang="pt-BR" sz="1600" spc="-70" dirty="0">
                  <a:solidFill>
                    <a:srgbClr val="F7FAF5"/>
                  </a:solidFill>
                  <a:latin typeface="Montserrat SemiBold" panose="00000700000000000000" pitchFamily="2" charset="0"/>
                  <a:cs typeface="Arial Black"/>
                </a:rPr>
                <a:t> FIC Multimercado CP</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a:t>
              </a:r>
              <a:r>
                <a:rPr lang="pt-BR" sz="1050" dirty="0" err="1">
                  <a:solidFill>
                    <a:srgbClr val="9E9959"/>
                  </a:solidFill>
                  <a:latin typeface="Montserrat SemiBold" panose="00000700000000000000" pitchFamily="2" charset="0"/>
                  <a:cs typeface="Arial Black"/>
                </a:rPr>
                <a:t>Credit</a:t>
              </a:r>
              <a:r>
                <a:rPr lang="pt-BR" sz="1050" dirty="0">
                  <a:solidFill>
                    <a:srgbClr val="9E9959"/>
                  </a:solidFill>
                  <a:latin typeface="Montserrat SemiBold" panose="00000700000000000000" pitchFamily="2" charset="0"/>
                  <a:cs typeface="Arial Black"/>
                </a:rPr>
                <a:t> FIC Multimercado Crédito Privado</a:t>
              </a:r>
              <a:endParaRPr lang="pt-BR" sz="1050" dirty="0">
                <a:latin typeface="Montserrat SemiBold" panose="00000700000000000000" pitchFamily="2" charset="0"/>
                <a:cs typeface="Arial Black"/>
              </a:endParaRPr>
            </a:p>
          </p:txBody>
        </p:sp>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9129850"/>
            <a:ext cx="458909" cy="43401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e autônoma.</a:t>
            </a: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515</TotalTime>
  <Words>2712</Words>
  <Application>Microsoft Office PowerPoint</Application>
  <PresentationFormat>Personalizar</PresentationFormat>
  <Paragraphs>106</Paragraphs>
  <Slides>9</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9</vt:i4>
      </vt:variant>
    </vt:vector>
  </HeadingPairs>
  <TitlesOfParts>
    <vt:vector size="19"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Conhecendo o Fundo</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hubdo</dc:creator>
  <cp:lastModifiedBy>Luiz Fernando Costa Calmon de Araujo Goes</cp:lastModifiedBy>
  <cp:revision>20</cp:revision>
  <dcterms:created xsi:type="dcterms:W3CDTF">2024-12-08T19:35:31Z</dcterms:created>
  <dcterms:modified xsi:type="dcterms:W3CDTF">2025-02-19T18:08:57Z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