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9959"/>
    <a:srgbClr val="BDB083"/>
    <a:srgbClr val="042E27"/>
    <a:srgbClr val="00332E"/>
    <a:srgbClr val="E3E9ED"/>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234" y="288"/>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bdoinvestidor.rh@gmail.com" userId="9fbdcb24241f8ecc" providerId="LiveId" clId="{759A1D7B-CBDE-451E-B7E2-5F8EC8248CBB}"/>
    <pc:docChg chg="undo redo custSel modSld">
      <pc:chgData name="hubdoinvestidor.rh@gmail.com" userId="9fbdcb24241f8ecc" providerId="LiveId" clId="{759A1D7B-CBDE-451E-B7E2-5F8EC8248CBB}" dt="2025-02-06T13:10:50.522" v="2111" actId="27918"/>
      <pc:docMkLst>
        <pc:docMk/>
      </pc:docMkLst>
      <pc:sldChg chg="modSp mod">
        <pc:chgData name="hubdoinvestidor.rh@gmail.com" userId="9fbdcb24241f8ecc" providerId="LiveId" clId="{759A1D7B-CBDE-451E-B7E2-5F8EC8248CBB}" dt="2025-02-04T13:42:13.269" v="15" actId="14100"/>
        <pc:sldMkLst>
          <pc:docMk/>
          <pc:sldMk cId="0" sldId="256"/>
        </pc:sldMkLst>
        <pc:spChg chg="mod">
          <ac:chgData name="hubdoinvestidor.rh@gmail.com" userId="9fbdcb24241f8ecc" providerId="LiveId" clId="{759A1D7B-CBDE-451E-B7E2-5F8EC8248CBB}" dt="2025-02-04T13:42:13.269" v="15" actId="14100"/>
          <ac:spMkLst>
            <pc:docMk/>
            <pc:sldMk cId="0" sldId="256"/>
            <ac:spMk id="5" creationId="{00000000-0000-0000-0000-000000000000}"/>
          </ac:spMkLst>
        </pc:spChg>
      </pc:sldChg>
      <pc:sldChg chg="modSp mod">
        <pc:chgData name="hubdoinvestidor.rh@gmail.com" userId="9fbdcb24241f8ecc" providerId="LiveId" clId="{759A1D7B-CBDE-451E-B7E2-5F8EC8248CBB}" dt="2025-02-04T14:01:11.059" v="319" actId="20577"/>
        <pc:sldMkLst>
          <pc:docMk/>
          <pc:sldMk cId="0" sldId="257"/>
        </pc:sldMkLst>
        <pc:spChg chg="mod">
          <ac:chgData name="hubdoinvestidor.rh@gmail.com" userId="9fbdcb24241f8ecc" providerId="LiveId" clId="{759A1D7B-CBDE-451E-B7E2-5F8EC8248CBB}" dt="2025-02-04T13:59:49.074" v="221" actId="20577"/>
          <ac:spMkLst>
            <pc:docMk/>
            <pc:sldMk cId="0" sldId="257"/>
            <ac:spMk id="2" creationId="{00000000-0000-0000-0000-000000000000}"/>
          </ac:spMkLst>
        </pc:spChg>
        <pc:spChg chg="mod">
          <ac:chgData name="hubdoinvestidor.rh@gmail.com" userId="9fbdcb24241f8ecc" providerId="LiveId" clId="{759A1D7B-CBDE-451E-B7E2-5F8EC8248CBB}" dt="2025-02-04T13:56:51.126" v="81" actId="20577"/>
          <ac:spMkLst>
            <pc:docMk/>
            <pc:sldMk cId="0" sldId="257"/>
            <ac:spMk id="3" creationId="{00000000-0000-0000-0000-000000000000}"/>
          </ac:spMkLst>
        </pc:spChg>
        <pc:spChg chg="mod">
          <ac:chgData name="hubdoinvestidor.rh@gmail.com" userId="9fbdcb24241f8ecc" providerId="LiveId" clId="{759A1D7B-CBDE-451E-B7E2-5F8EC8248CBB}" dt="2025-02-04T14:01:11.059" v="319" actId="20577"/>
          <ac:spMkLst>
            <pc:docMk/>
            <pc:sldMk cId="0" sldId="257"/>
            <ac:spMk id="4" creationId="{00000000-0000-0000-0000-000000000000}"/>
          </ac:spMkLst>
        </pc:spChg>
        <pc:spChg chg="mod">
          <ac:chgData name="hubdoinvestidor.rh@gmail.com" userId="9fbdcb24241f8ecc" providerId="LiveId" clId="{759A1D7B-CBDE-451E-B7E2-5F8EC8248CBB}" dt="2025-02-04T13:58:02.492" v="188" actId="20577"/>
          <ac:spMkLst>
            <pc:docMk/>
            <pc:sldMk cId="0" sldId="257"/>
            <ac:spMk id="7" creationId="{00000000-0000-0000-0000-000000000000}"/>
          </ac:spMkLst>
        </pc:spChg>
        <pc:spChg chg="mod">
          <ac:chgData name="hubdoinvestidor.rh@gmail.com" userId="9fbdcb24241f8ecc" providerId="LiveId" clId="{759A1D7B-CBDE-451E-B7E2-5F8EC8248CBB}" dt="2025-02-04T13:49:10.068" v="31" actId="20577"/>
          <ac:spMkLst>
            <pc:docMk/>
            <pc:sldMk cId="0" sldId="257"/>
            <ac:spMk id="8" creationId="{E906DBAB-BC64-220F-640F-D3C97845D165}"/>
          </ac:spMkLst>
        </pc:spChg>
      </pc:sldChg>
      <pc:sldChg chg="modSp mod">
        <pc:chgData name="hubdoinvestidor.rh@gmail.com" userId="9fbdcb24241f8ecc" providerId="LiveId" clId="{759A1D7B-CBDE-451E-B7E2-5F8EC8248CBB}" dt="2025-02-04T14:16:48.881" v="768" actId="1035"/>
        <pc:sldMkLst>
          <pc:docMk/>
          <pc:sldMk cId="0" sldId="258"/>
        </pc:sldMkLst>
        <pc:spChg chg="mod">
          <ac:chgData name="hubdoinvestidor.rh@gmail.com" userId="9fbdcb24241f8ecc" providerId="LiveId" clId="{759A1D7B-CBDE-451E-B7E2-5F8EC8248CBB}" dt="2025-02-04T14:08:41.475" v="524" actId="20577"/>
          <ac:spMkLst>
            <pc:docMk/>
            <pc:sldMk cId="0" sldId="258"/>
            <ac:spMk id="2" creationId="{00000000-0000-0000-0000-000000000000}"/>
          </ac:spMkLst>
        </pc:spChg>
        <pc:spChg chg="mod">
          <ac:chgData name="hubdoinvestidor.rh@gmail.com" userId="9fbdcb24241f8ecc" providerId="LiveId" clId="{759A1D7B-CBDE-451E-B7E2-5F8EC8248CBB}" dt="2025-02-04T14:16:48.881" v="768" actId="1035"/>
          <ac:spMkLst>
            <pc:docMk/>
            <pc:sldMk cId="0" sldId="258"/>
            <ac:spMk id="3" creationId="{00000000-0000-0000-0000-000000000000}"/>
          </ac:spMkLst>
        </pc:spChg>
        <pc:spChg chg="mod">
          <ac:chgData name="hubdoinvestidor.rh@gmail.com" userId="9fbdcb24241f8ecc" providerId="LiveId" clId="{759A1D7B-CBDE-451E-B7E2-5F8EC8248CBB}" dt="2025-02-04T14:16:48.881" v="768" actId="1035"/>
          <ac:spMkLst>
            <pc:docMk/>
            <pc:sldMk cId="0" sldId="258"/>
            <ac:spMk id="6" creationId="{00000000-0000-0000-0000-000000000000}"/>
          </ac:spMkLst>
        </pc:spChg>
        <pc:spChg chg="mod">
          <ac:chgData name="hubdoinvestidor.rh@gmail.com" userId="9fbdcb24241f8ecc" providerId="LiveId" clId="{759A1D7B-CBDE-451E-B7E2-5F8EC8248CBB}" dt="2025-02-04T14:01:41.287" v="321"/>
          <ac:spMkLst>
            <pc:docMk/>
            <pc:sldMk cId="0" sldId="258"/>
            <ac:spMk id="12" creationId="{4F223BF4-9CC4-F734-689A-DE469F3A2ECE}"/>
          </ac:spMkLst>
        </pc:spChg>
        <pc:picChg chg="mod">
          <ac:chgData name="hubdoinvestidor.rh@gmail.com" userId="9fbdcb24241f8ecc" providerId="LiveId" clId="{759A1D7B-CBDE-451E-B7E2-5F8EC8248CBB}" dt="2025-02-04T14:16:48.881" v="768" actId="1035"/>
          <ac:picMkLst>
            <pc:docMk/>
            <pc:sldMk cId="0" sldId="258"/>
            <ac:picMk id="5" creationId="{F9CB3D5F-AE6A-2695-471C-C74A0156B6EA}"/>
          </ac:picMkLst>
        </pc:picChg>
      </pc:sldChg>
      <pc:sldChg chg="modSp mod">
        <pc:chgData name="hubdoinvestidor.rh@gmail.com" userId="9fbdcb24241f8ecc" providerId="LiveId" clId="{759A1D7B-CBDE-451E-B7E2-5F8EC8248CBB}" dt="2025-02-04T14:38:02.298" v="1225" actId="1035"/>
        <pc:sldMkLst>
          <pc:docMk/>
          <pc:sldMk cId="0" sldId="259"/>
        </pc:sldMkLst>
        <pc:spChg chg="mod">
          <ac:chgData name="hubdoinvestidor.rh@gmail.com" userId="9fbdcb24241f8ecc" providerId="LiveId" clId="{759A1D7B-CBDE-451E-B7E2-5F8EC8248CBB}" dt="2025-02-04T14:38:02.298" v="1225" actId="1035"/>
          <ac:spMkLst>
            <pc:docMk/>
            <pc:sldMk cId="0" sldId="259"/>
            <ac:spMk id="2" creationId="{00000000-0000-0000-0000-000000000000}"/>
          </ac:spMkLst>
        </pc:spChg>
        <pc:spChg chg="mod">
          <ac:chgData name="hubdoinvestidor.rh@gmail.com" userId="9fbdcb24241f8ecc" providerId="LiveId" clId="{759A1D7B-CBDE-451E-B7E2-5F8EC8248CBB}" dt="2025-02-04T14:38:02.298" v="1225" actId="1035"/>
          <ac:spMkLst>
            <pc:docMk/>
            <pc:sldMk cId="0" sldId="259"/>
            <ac:spMk id="3" creationId="{00000000-0000-0000-0000-000000000000}"/>
          </ac:spMkLst>
        </pc:spChg>
        <pc:spChg chg="mod">
          <ac:chgData name="hubdoinvestidor.rh@gmail.com" userId="9fbdcb24241f8ecc" providerId="LiveId" clId="{759A1D7B-CBDE-451E-B7E2-5F8EC8248CBB}" dt="2025-02-04T14:38:02.298" v="1225" actId="1035"/>
          <ac:spMkLst>
            <pc:docMk/>
            <pc:sldMk cId="0" sldId="259"/>
            <ac:spMk id="5" creationId="{00000000-0000-0000-0000-000000000000}"/>
          </ac:spMkLst>
        </pc:spChg>
        <pc:spChg chg="mod">
          <ac:chgData name="hubdoinvestidor.rh@gmail.com" userId="9fbdcb24241f8ecc" providerId="LiveId" clId="{759A1D7B-CBDE-451E-B7E2-5F8EC8248CBB}" dt="2025-02-04T14:38:02.298" v="1225" actId="1035"/>
          <ac:spMkLst>
            <pc:docMk/>
            <pc:sldMk cId="0" sldId="259"/>
            <ac:spMk id="6" creationId="{00000000-0000-0000-0000-000000000000}"/>
          </ac:spMkLst>
        </pc:spChg>
        <pc:spChg chg="mod">
          <ac:chgData name="hubdoinvestidor.rh@gmail.com" userId="9fbdcb24241f8ecc" providerId="LiveId" clId="{759A1D7B-CBDE-451E-B7E2-5F8EC8248CBB}" dt="2025-02-04T14:17:18.935" v="770"/>
          <ac:spMkLst>
            <pc:docMk/>
            <pc:sldMk cId="0" sldId="259"/>
            <ac:spMk id="11" creationId="{B05AFA64-62CF-1A44-700F-A1621C6C83F4}"/>
          </ac:spMkLst>
        </pc:spChg>
        <pc:picChg chg="mod">
          <ac:chgData name="hubdoinvestidor.rh@gmail.com" userId="9fbdcb24241f8ecc" providerId="LiveId" clId="{759A1D7B-CBDE-451E-B7E2-5F8EC8248CBB}" dt="2025-02-04T14:38:02.298" v="1225" actId="1035"/>
          <ac:picMkLst>
            <pc:docMk/>
            <pc:sldMk cId="0" sldId="259"/>
            <ac:picMk id="4" creationId="{17F36D1A-3203-5607-2218-D8B53577D8B2}"/>
          </ac:picMkLst>
        </pc:picChg>
      </pc:sldChg>
      <pc:sldChg chg="addSp delSp modSp mod">
        <pc:chgData name="hubdoinvestidor.rh@gmail.com" userId="9fbdcb24241f8ecc" providerId="LiveId" clId="{759A1D7B-CBDE-451E-B7E2-5F8EC8248CBB}" dt="2025-02-06T13:10:08.598" v="2109" actId="27918"/>
        <pc:sldMkLst>
          <pc:docMk/>
          <pc:sldMk cId="0" sldId="260"/>
        </pc:sldMkLst>
        <pc:spChg chg="mod">
          <ac:chgData name="hubdoinvestidor.rh@gmail.com" userId="9fbdcb24241f8ecc" providerId="LiveId" clId="{759A1D7B-CBDE-451E-B7E2-5F8EC8248CBB}" dt="2025-02-05T21:01:41.081" v="1930" actId="20577"/>
          <ac:spMkLst>
            <pc:docMk/>
            <pc:sldMk cId="0" sldId="260"/>
            <ac:spMk id="2" creationId="{00000000-0000-0000-0000-000000000000}"/>
          </ac:spMkLst>
        </pc:spChg>
        <pc:spChg chg="mod">
          <ac:chgData name="hubdoinvestidor.rh@gmail.com" userId="9fbdcb24241f8ecc" providerId="LiveId" clId="{759A1D7B-CBDE-451E-B7E2-5F8EC8248CBB}" dt="2025-02-05T21:02:01.605" v="1962" actId="20577"/>
          <ac:spMkLst>
            <pc:docMk/>
            <pc:sldMk cId="0" sldId="260"/>
            <ac:spMk id="3" creationId="{00000000-0000-0000-0000-000000000000}"/>
          </ac:spMkLst>
        </pc:spChg>
        <pc:spChg chg="mod">
          <ac:chgData name="hubdoinvestidor.rh@gmail.com" userId="9fbdcb24241f8ecc" providerId="LiveId" clId="{759A1D7B-CBDE-451E-B7E2-5F8EC8248CBB}" dt="2025-02-05T21:01:48.202" v="1946" actId="20577"/>
          <ac:spMkLst>
            <pc:docMk/>
            <pc:sldMk cId="0" sldId="260"/>
            <ac:spMk id="4" creationId="{00000000-0000-0000-0000-000000000000}"/>
          </ac:spMkLst>
        </pc:spChg>
        <pc:spChg chg="mod">
          <ac:chgData name="hubdoinvestidor.rh@gmail.com" userId="9fbdcb24241f8ecc" providerId="LiveId" clId="{759A1D7B-CBDE-451E-B7E2-5F8EC8248CBB}" dt="2025-02-04T14:39:42.345" v="1227"/>
          <ac:spMkLst>
            <pc:docMk/>
            <pc:sldMk cId="0" sldId="260"/>
            <ac:spMk id="14" creationId="{B322ADD0-CB32-8796-FD83-E4BF6A389696}"/>
          </ac:spMkLst>
        </pc:spChg>
        <pc:spChg chg="mod">
          <ac:chgData name="hubdoinvestidor.rh@gmail.com" userId="9fbdcb24241f8ecc" providerId="LiveId" clId="{759A1D7B-CBDE-451E-B7E2-5F8EC8248CBB}" dt="2025-02-05T21:05:38.460" v="2000" actId="20577"/>
          <ac:spMkLst>
            <pc:docMk/>
            <pc:sldMk cId="0" sldId="260"/>
            <ac:spMk id="15" creationId="{AA62E87A-A374-3E63-2AED-3DE24447DFAC}"/>
          </ac:spMkLst>
        </pc:spChg>
        <pc:graphicFrameChg chg="add mod">
          <ac:chgData name="hubdoinvestidor.rh@gmail.com" userId="9fbdcb24241f8ecc" providerId="LiveId" clId="{759A1D7B-CBDE-451E-B7E2-5F8EC8248CBB}" dt="2025-02-05T20:56:12.933" v="1894"/>
          <ac:graphicFrameMkLst>
            <pc:docMk/>
            <pc:sldMk cId="0" sldId="260"/>
            <ac:graphicFrameMk id="10" creationId="{660200AE-DE80-527C-4208-B4C51D3BE5B7}"/>
          </ac:graphicFrameMkLst>
        </pc:graphicFrameChg>
        <pc:graphicFrameChg chg="mod">
          <ac:chgData name="hubdoinvestidor.rh@gmail.com" userId="9fbdcb24241f8ecc" providerId="LiveId" clId="{759A1D7B-CBDE-451E-B7E2-5F8EC8248CBB}" dt="2025-02-06T13:07:58.468" v="2097" actId="20577"/>
          <ac:graphicFrameMkLst>
            <pc:docMk/>
            <pc:sldMk cId="0" sldId="260"/>
            <ac:graphicFrameMk id="16" creationId="{9B41C80A-B001-7BA9-776C-A00D77B50612}"/>
          </ac:graphicFrameMkLst>
        </pc:graphicFrameChg>
        <pc:graphicFrameChg chg="mod">
          <ac:chgData name="hubdoinvestidor.rh@gmail.com" userId="9fbdcb24241f8ecc" providerId="LiveId" clId="{759A1D7B-CBDE-451E-B7E2-5F8EC8248CBB}" dt="2025-02-05T21:06:07.683" v="2011"/>
          <ac:graphicFrameMkLst>
            <pc:docMk/>
            <pc:sldMk cId="0" sldId="260"/>
            <ac:graphicFrameMk id="22" creationId="{E01EDA4B-B9FB-D5C2-3439-AE4CE1BE090C}"/>
          </ac:graphicFrameMkLst>
        </pc:graphicFrameChg>
        <pc:graphicFrameChg chg="mod">
          <ac:chgData name="hubdoinvestidor.rh@gmail.com" userId="9fbdcb24241f8ecc" providerId="LiveId" clId="{759A1D7B-CBDE-451E-B7E2-5F8EC8248CBB}" dt="2025-02-05T21:03:47.013" v="1975"/>
          <ac:graphicFrameMkLst>
            <pc:docMk/>
            <pc:sldMk cId="0" sldId="260"/>
            <ac:graphicFrameMk id="23" creationId="{659D0EE0-FA7A-554A-C5E0-4D29F3A1387B}"/>
          </ac:graphicFrameMkLst>
        </pc:graphicFrameChg>
      </pc:sldChg>
      <pc:sldChg chg="modSp mod">
        <pc:chgData name="hubdoinvestidor.rh@gmail.com" userId="9fbdcb24241f8ecc" providerId="LiveId" clId="{759A1D7B-CBDE-451E-B7E2-5F8EC8248CBB}" dt="2025-02-06T13:10:50.522" v="2111" actId="27918"/>
        <pc:sldMkLst>
          <pc:docMk/>
          <pc:sldMk cId="0" sldId="261"/>
        </pc:sldMkLst>
        <pc:spChg chg="mod">
          <ac:chgData name="hubdoinvestidor.rh@gmail.com" userId="9fbdcb24241f8ecc" providerId="LiveId" clId="{759A1D7B-CBDE-451E-B7E2-5F8EC8248CBB}" dt="2025-02-05T21:10:57.971" v="2039" actId="20577"/>
          <ac:spMkLst>
            <pc:docMk/>
            <pc:sldMk cId="0" sldId="261"/>
            <ac:spMk id="7" creationId="{00000000-0000-0000-0000-000000000000}"/>
          </ac:spMkLst>
        </pc:spChg>
        <pc:spChg chg="mod">
          <ac:chgData name="hubdoinvestidor.rh@gmail.com" userId="9fbdcb24241f8ecc" providerId="LiveId" clId="{759A1D7B-CBDE-451E-B7E2-5F8EC8248CBB}" dt="2025-02-05T21:15:54.060" v="2082" actId="20577"/>
          <ac:spMkLst>
            <pc:docMk/>
            <pc:sldMk cId="0" sldId="261"/>
            <ac:spMk id="8" creationId="{00000000-0000-0000-0000-000000000000}"/>
          </ac:spMkLst>
        </pc:spChg>
        <pc:spChg chg="mod">
          <ac:chgData name="hubdoinvestidor.rh@gmail.com" userId="9fbdcb24241f8ecc" providerId="LiveId" clId="{759A1D7B-CBDE-451E-B7E2-5F8EC8248CBB}" dt="2025-02-04T15:11:20.884" v="1450" actId="20577"/>
          <ac:spMkLst>
            <pc:docMk/>
            <pc:sldMk cId="0" sldId="261"/>
            <ac:spMk id="12" creationId="{00000000-0000-0000-0000-000000000000}"/>
          </ac:spMkLst>
        </pc:spChg>
        <pc:spChg chg="mod">
          <ac:chgData name="hubdoinvestidor.rh@gmail.com" userId="9fbdcb24241f8ecc" providerId="LiveId" clId="{759A1D7B-CBDE-451E-B7E2-5F8EC8248CBB}" dt="2025-02-04T15:11:32.512" v="1451"/>
          <ac:spMkLst>
            <pc:docMk/>
            <pc:sldMk cId="0" sldId="261"/>
            <ac:spMk id="13" creationId="{00000000-0000-0000-0000-000000000000}"/>
          </ac:spMkLst>
        </pc:spChg>
        <pc:spChg chg="mod">
          <ac:chgData name="hubdoinvestidor.rh@gmail.com" userId="9fbdcb24241f8ecc" providerId="LiveId" clId="{759A1D7B-CBDE-451E-B7E2-5F8EC8248CBB}" dt="2025-02-04T15:11:06.682" v="1444"/>
          <ac:spMkLst>
            <pc:docMk/>
            <pc:sldMk cId="0" sldId="261"/>
            <ac:spMk id="18" creationId="{7BFF0812-F0F7-753B-FD79-C487A77DA2DF}"/>
          </ac:spMkLst>
        </pc:spChg>
        <pc:graphicFrameChg chg="mod">
          <ac:chgData name="hubdoinvestidor.rh@gmail.com" userId="9fbdcb24241f8ecc" providerId="LiveId" clId="{759A1D7B-CBDE-451E-B7E2-5F8EC8248CBB}" dt="2025-02-05T21:15:23.001" v="2064"/>
          <ac:graphicFrameMkLst>
            <pc:docMk/>
            <pc:sldMk cId="0" sldId="261"/>
            <ac:graphicFrameMk id="2" creationId="{42250C3B-5FA5-D243-F797-96D5F0F2FC14}"/>
          </ac:graphicFrameMkLst>
        </pc:graphicFrameChg>
        <pc:graphicFrameChg chg="mod">
          <ac:chgData name="hubdoinvestidor.rh@gmail.com" userId="9fbdcb24241f8ecc" providerId="LiveId" clId="{759A1D7B-CBDE-451E-B7E2-5F8EC8248CBB}" dt="2025-02-05T21:12:02.330" v="2048"/>
          <ac:graphicFrameMkLst>
            <pc:docMk/>
            <pc:sldMk cId="0" sldId="261"/>
            <ac:graphicFrameMk id="3" creationId="{B67B09A1-1653-7246-8B2E-47A3C92E480E}"/>
          </ac:graphicFrameMkLst>
        </pc:graphicFrameChg>
      </pc:sldChg>
      <pc:sldChg chg="modSp mod">
        <pc:chgData name="hubdoinvestidor.rh@gmail.com" userId="9fbdcb24241f8ecc" providerId="LiveId" clId="{759A1D7B-CBDE-451E-B7E2-5F8EC8248CBB}" dt="2025-02-04T15:43:05.651" v="1812" actId="20577"/>
        <pc:sldMkLst>
          <pc:docMk/>
          <pc:sldMk cId="0" sldId="262"/>
        </pc:sldMkLst>
        <pc:spChg chg="mod">
          <ac:chgData name="hubdoinvestidor.rh@gmail.com" userId="9fbdcb24241f8ecc" providerId="LiveId" clId="{759A1D7B-CBDE-451E-B7E2-5F8EC8248CBB}" dt="2025-02-04T15:42:18.423" v="1756" actId="20577"/>
          <ac:spMkLst>
            <pc:docMk/>
            <pc:sldMk cId="0" sldId="262"/>
            <ac:spMk id="6" creationId="{00000000-0000-0000-0000-000000000000}"/>
          </ac:spMkLst>
        </pc:spChg>
        <pc:spChg chg="mod">
          <ac:chgData name="hubdoinvestidor.rh@gmail.com" userId="9fbdcb24241f8ecc" providerId="LiveId" clId="{759A1D7B-CBDE-451E-B7E2-5F8EC8248CBB}" dt="2025-02-04T15:43:05.651" v="1812" actId="20577"/>
          <ac:spMkLst>
            <pc:docMk/>
            <pc:sldMk cId="0" sldId="262"/>
            <ac:spMk id="7" creationId="{00000000-0000-0000-0000-000000000000}"/>
          </ac:spMkLst>
        </pc:spChg>
        <pc:spChg chg="mod">
          <ac:chgData name="hubdoinvestidor.rh@gmail.com" userId="9fbdcb24241f8ecc" providerId="LiveId" clId="{759A1D7B-CBDE-451E-B7E2-5F8EC8248CBB}" dt="2025-02-04T15:38:09.603" v="1630"/>
          <ac:spMkLst>
            <pc:docMk/>
            <pc:sldMk cId="0" sldId="262"/>
            <ac:spMk id="15" creationId="{51C562B2-C372-08B1-4D82-826FA82BFB24}"/>
          </ac:spMkLst>
        </pc:spChg>
      </pc:sldChg>
    </pc:docChg>
  </pc:docChgLst>
  <pc:docChgLst>
    <pc:chgData name="Luiz Fernando Costa Calmon de Araujo Goes" userId="54915e64-f446-499e-96a3-bdabbf128aff" providerId="ADAL" clId="{3A910C99-C5A3-401D-9C02-9FD20B4D641E}"/>
    <pc:docChg chg="undo custSel modSld">
      <pc:chgData name="Luiz Fernando Costa Calmon de Araujo Goes" userId="54915e64-f446-499e-96a3-bdabbf128aff" providerId="ADAL" clId="{3A910C99-C5A3-401D-9C02-9FD20B4D641E}" dt="2025-02-19T17:36:18.246" v="50" actId="20577"/>
      <pc:docMkLst>
        <pc:docMk/>
      </pc:docMkLst>
      <pc:sldChg chg="modSp mod">
        <pc:chgData name="Luiz Fernando Costa Calmon de Araujo Goes" userId="54915e64-f446-499e-96a3-bdabbf128aff" providerId="ADAL" clId="{3A910C99-C5A3-401D-9C02-9FD20B4D641E}" dt="2025-02-18T19:31:53.352" v="4" actId="20577"/>
        <pc:sldMkLst>
          <pc:docMk/>
          <pc:sldMk cId="0" sldId="257"/>
        </pc:sldMkLst>
        <pc:spChg chg="mod">
          <ac:chgData name="Luiz Fernando Costa Calmon de Araujo Goes" userId="54915e64-f446-499e-96a3-bdabbf128aff" providerId="ADAL" clId="{3A910C99-C5A3-401D-9C02-9FD20B4D641E}" dt="2025-02-18T19:31:53.352" v="4" actId="20577"/>
          <ac:spMkLst>
            <pc:docMk/>
            <pc:sldMk cId="0" sldId="257"/>
            <ac:spMk id="4" creationId="{00000000-0000-0000-0000-000000000000}"/>
          </ac:spMkLst>
        </pc:spChg>
      </pc:sldChg>
      <pc:sldChg chg="modSp mod">
        <pc:chgData name="Luiz Fernando Costa Calmon de Araujo Goes" userId="54915e64-f446-499e-96a3-bdabbf128aff" providerId="ADAL" clId="{3A910C99-C5A3-401D-9C02-9FD20B4D641E}" dt="2025-02-18T19:34:48.504" v="26" actId="114"/>
        <pc:sldMkLst>
          <pc:docMk/>
          <pc:sldMk cId="0" sldId="258"/>
        </pc:sldMkLst>
        <pc:spChg chg="mod">
          <ac:chgData name="Luiz Fernando Costa Calmon de Araujo Goes" userId="54915e64-f446-499e-96a3-bdabbf128aff" providerId="ADAL" clId="{3A910C99-C5A3-401D-9C02-9FD20B4D641E}" dt="2025-02-18T19:33:35.440" v="13" actId="114"/>
          <ac:spMkLst>
            <pc:docMk/>
            <pc:sldMk cId="0" sldId="258"/>
            <ac:spMk id="2" creationId="{00000000-0000-0000-0000-000000000000}"/>
          </ac:spMkLst>
        </pc:spChg>
        <pc:spChg chg="mod">
          <ac:chgData name="Luiz Fernando Costa Calmon de Araujo Goes" userId="54915e64-f446-499e-96a3-bdabbf128aff" providerId="ADAL" clId="{3A910C99-C5A3-401D-9C02-9FD20B4D641E}" dt="2025-02-18T19:34:48.504" v="26" actId="114"/>
          <ac:spMkLst>
            <pc:docMk/>
            <pc:sldMk cId="0" sldId="258"/>
            <ac:spMk id="3" creationId="{00000000-0000-0000-0000-000000000000}"/>
          </ac:spMkLst>
        </pc:spChg>
        <pc:spChg chg="mod">
          <ac:chgData name="Luiz Fernando Costa Calmon de Araujo Goes" userId="54915e64-f446-499e-96a3-bdabbf128aff" providerId="ADAL" clId="{3A910C99-C5A3-401D-9C02-9FD20B4D641E}" dt="2025-02-18T19:34:06.480" v="17" actId="114"/>
          <ac:spMkLst>
            <pc:docMk/>
            <pc:sldMk cId="0" sldId="258"/>
            <ac:spMk id="6" creationId="{00000000-0000-0000-0000-000000000000}"/>
          </ac:spMkLst>
        </pc:spChg>
      </pc:sldChg>
      <pc:sldChg chg="modSp mod">
        <pc:chgData name="Luiz Fernando Costa Calmon de Araujo Goes" userId="54915e64-f446-499e-96a3-bdabbf128aff" providerId="ADAL" clId="{3A910C99-C5A3-401D-9C02-9FD20B4D641E}" dt="2025-02-18T19:47:26.657" v="35" actId="20577"/>
        <pc:sldMkLst>
          <pc:docMk/>
          <pc:sldMk cId="0" sldId="259"/>
        </pc:sldMkLst>
        <pc:spChg chg="mod">
          <ac:chgData name="Luiz Fernando Costa Calmon de Araujo Goes" userId="54915e64-f446-499e-96a3-bdabbf128aff" providerId="ADAL" clId="{3A910C99-C5A3-401D-9C02-9FD20B4D641E}" dt="2025-02-18T19:39:09.765" v="30" actId="20577"/>
          <ac:spMkLst>
            <pc:docMk/>
            <pc:sldMk cId="0" sldId="259"/>
            <ac:spMk id="2" creationId="{00000000-0000-0000-0000-000000000000}"/>
          </ac:spMkLst>
        </pc:spChg>
        <pc:spChg chg="mod">
          <ac:chgData name="Luiz Fernando Costa Calmon de Araujo Goes" userId="54915e64-f446-499e-96a3-bdabbf128aff" providerId="ADAL" clId="{3A910C99-C5A3-401D-9C02-9FD20B4D641E}" dt="2025-02-18T19:47:26.657" v="35" actId="20577"/>
          <ac:spMkLst>
            <pc:docMk/>
            <pc:sldMk cId="0" sldId="259"/>
            <ac:spMk id="3" creationId="{00000000-0000-0000-0000-000000000000}"/>
          </ac:spMkLst>
        </pc:spChg>
      </pc:sldChg>
      <pc:sldChg chg="modSp mod">
        <pc:chgData name="Luiz Fernando Costa Calmon de Araujo Goes" userId="54915e64-f446-499e-96a3-bdabbf128aff" providerId="ADAL" clId="{3A910C99-C5A3-401D-9C02-9FD20B4D641E}" dt="2025-02-18T19:49:25.313" v="37" actId="6549"/>
        <pc:sldMkLst>
          <pc:docMk/>
          <pc:sldMk cId="0" sldId="261"/>
        </pc:sldMkLst>
        <pc:spChg chg="mod">
          <ac:chgData name="Luiz Fernando Costa Calmon de Araujo Goes" userId="54915e64-f446-499e-96a3-bdabbf128aff" providerId="ADAL" clId="{3A910C99-C5A3-401D-9C02-9FD20B4D641E}" dt="2025-02-18T19:49:25.313" v="37" actId="6549"/>
          <ac:spMkLst>
            <pc:docMk/>
            <pc:sldMk cId="0" sldId="261"/>
            <ac:spMk id="8" creationId="{00000000-0000-0000-0000-000000000000}"/>
          </ac:spMkLst>
        </pc:spChg>
      </pc:sldChg>
      <pc:sldChg chg="modSp mod">
        <pc:chgData name="Luiz Fernando Costa Calmon de Araujo Goes" userId="54915e64-f446-499e-96a3-bdabbf128aff" providerId="ADAL" clId="{3A910C99-C5A3-401D-9C02-9FD20B4D641E}" dt="2025-02-19T17:36:18.246" v="50" actId="20577"/>
        <pc:sldMkLst>
          <pc:docMk/>
          <pc:sldMk cId="0" sldId="262"/>
        </pc:sldMkLst>
        <pc:spChg chg="mod">
          <ac:chgData name="Luiz Fernando Costa Calmon de Araujo Goes" userId="54915e64-f446-499e-96a3-bdabbf128aff" providerId="ADAL" clId="{3A910C99-C5A3-401D-9C02-9FD20B4D641E}" dt="2025-02-18T19:54:42.714" v="38" actId="20577"/>
          <ac:spMkLst>
            <pc:docMk/>
            <pc:sldMk cId="0" sldId="262"/>
            <ac:spMk id="6" creationId="{00000000-0000-0000-0000-000000000000}"/>
          </ac:spMkLst>
        </pc:spChg>
        <pc:spChg chg="mod">
          <ac:chgData name="Luiz Fernando Costa Calmon de Araujo Goes" userId="54915e64-f446-499e-96a3-bdabbf128aff" providerId="ADAL" clId="{3A910C99-C5A3-401D-9C02-9FD20B4D641E}" dt="2025-02-18T19:55:16.608" v="40" actId="114"/>
          <ac:spMkLst>
            <pc:docMk/>
            <pc:sldMk cId="0" sldId="262"/>
            <ac:spMk id="7" creationId="{00000000-0000-0000-0000-000000000000}"/>
          </ac:spMkLst>
        </pc:spChg>
        <pc:spChg chg="mod">
          <ac:chgData name="Luiz Fernando Costa Calmon de Araujo Goes" userId="54915e64-f446-499e-96a3-bdabbf128aff" providerId="ADAL" clId="{3A910C99-C5A3-401D-9C02-9FD20B4D641E}" dt="2025-02-19T17:36:18.246" v="50" actId="20577"/>
          <ac:spMkLst>
            <pc:docMk/>
            <pc:sldMk cId="0" sldId="262"/>
            <ac:spMk id="9" creationId="{00000000-0000-0000-0000-000000000000}"/>
          </ac:spMkLst>
        </pc:spChg>
      </pc:sldChg>
      <pc:sldChg chg="modSp mod">
        <pc:chgData name="Luiz Fernando Costa Calmon de Araujo Goes" userId="54915e64-f446-499e-96a3-bdabbf128aff" providerId="ADAL" clId="{3A910C99-C5A3-401D-9C02-9FD20B4D641E}" dt="2025-02-18T19:05:45.459" v="1" actId="20577"/>
        <pc:sldMkLst>
          <pc:docMk/>
          <pc:sldMk cId="0" sldId="263"/>
        </pc:sldMkLst>
        <pc:spChg chg="mod">
          <ac:chgData name="Luiz Fernando Costa Calmon de Araujo Goes" userId="54915e64-f446-499e-96a3-bdabbf128aff" providerId="ADAL" clId="{3A910C99-C5A3-401D-9C02-9FD20B4D641E}" dt="2025-02-18T19:05:45.459" v="1" actId="20577"/>
          <ac:spMkLst>
            <pc:docMk/>
            <pc:sldMk cId="0" sldId="263"/>
            <ac:spMk id="3" creationId="{00000000-0000-0000-0000-000000000000}"/>
          </ac:spMkLst>
        </pc:spChg>
      </pc:sldChg>
    </pc:docChg>
  </pc:docChgLst>
  <pc:docChgLst>
    <pc:chgData name="hubdoinvestidor.rh@gmail.com" userId="9fbdcb24241f8ecc" providerId="LiveId" clId="{9377F600-010C-498E-845F-D5538055749A}"/>
    <pc:docChg chg="undo redo custSel modSld">
      <pc:chgData name="hubdoinvestidor.rh@gmail.com" userId="9fbdcb24241f8ecc" providerId="LiveId" clId="{9377F600-010C-498E-845F-D5538055749A}" dt="2025-02-03T22:39:42.458" v="1568" actId="14100"/>
      <pc:docMkLst>
        <pc:docMk/>
      </pc:docMkLst>
      <pc:sldChg chg="modSp mod">
        <pc:chgData name="hubdoinvestidor.rh@gmail.com" userId="9fbdcb24241f8ecc" providerId="LiveId" clId="{9377F600-010C-498E-845F-D5538055749A}" dt="2025-02-03T20:45:46.612" v="62" actId="14100"/>
        <pc:sldMkLst>
          <pc:docMk/>
          <pc:sldMk cId="0" sldId="256"/>
        </pc:sldMkLst>
        <pc:spChg chg="mod">
          <ac:chgData name="hubdoinvestidor.rh@gmail.com" userId="9fbdcb24241f8ecc" providerId="LiveId" clId="{9377F600-010C-498E-845F-D5538055749A}" dt="2025-02-03T20:45:46.612" v="62" actId="14100"/>
          <ac:spMkLst>
            <pc:docMk/>
            <pc:sldMk cId="0" sldId="256"/>
            <ac:spMk id="5" creationId="{00000000-0000-0000-0000-000000000000}"/>
          </ac:spMkLst>
        </pc:spChg>
      </pc:sldChg>
      <pc:sldChg chg="addSp delSp modSp mod">
        <pc:chgData name="hubdoinvestidor.rh@gmail.com" userId="9fbdcb24241f8ecc" providerId="LiveId" clId="{9377F600-010C-498E-845F-D5538055749A}" dt="2025-02-03T21:15:35.090" v="924" actId="20577"/>
        <pc:sldMkLst>
          <pc:docMk/>
          <pc:sldMk cId="0" sldId="257"/>
        </pc:sldMkLst>
        <pc:spChg chg="mod">
          <ac:chgData name="hubdoinvestidor.rh@gmail.com" userId="9fbdcb24241f8ecc" providerId="LiveId" clId="{9377F600-010C-498E-845F-D5538055749A}" dt="2025-02-03T21:00:21.097" v="620" actId="120"/>
          <ac:spMkLst>
            <pc:docMk/>
            <pc:sldMk cId="0" sldId="257"/>
            <ac:spMk id="2" creationId="{00000000-0000-0000-0000-000000000000}"/>
          </ac:spMkLst>
        </pc:spChg>
        <pc:spChg chg="add del mod">
          <ac:chgData name="hubdoinvestidor.rh@gmail.com" userId="9fbdcb24241f8ecc" providerId="LiveId" clId="{9377F600-010C-498E-845F-D5538055749A}" dt="2025-02-03T20:57:16.024" v="545" actId="123"/>
          <ac:spMkLst>
            <pc:docMk/>
            <pc:sldMk cId="0" sldId="257"/>
            <ac:spMk id="3" creationId="{00000000-0000-0000-0000-000000000000}"/>
          </ac:spMkLst>
        </pc:spChg>
        <pc:spChg chg="mod">
          <ac:chgData name="hubdoinvestidor.rh@gmail.com" userId="9fbdcb24241f8ecc" providerId="LiveId" clId="{9377F600-010C-498E-845F-D5538055749A}" dt="2025-02-03T21:15:35.090" v="924" actId="20577"/>
          <ac:spMkLst>
            <pc:docMk/>
            <pc:sldMk cId="0" sldId="257"/>
            <ac:spMk id="4" creationId="{00000000-0000-0000-0000-000000000000}"/>
          </ac:spMkLst>
        </pc:spChg>
        <pc:spChg chg="mod">
          <ac:chgData name="hubdoinvestidor.rh@gmail.com" userId="9fbdcb24241f8ecc" providerId="LiveId" clId="{9377F600-010C-498E-845F-D5538055749A}" dt="2025-02-03T20:56:00.305" v="528" actId="1036"/>
          <ac:spMkLst>
            <pc:docMk/>
            <pc:sldMk cId="0" sldId="257"/>
            <ac:spMk id="7" creationId="{00000000-0000-0000-0000-000000000000}"/>
          </ac:spMkLst>
        </pc:spChg>
        <pc:spChg chg="add mod">
          <ac:chgData name="hubdoinvestidor.rh@gmail.com" userId="9fbdcb24241f8ecc" providerId="LiveId" clId="{9377F600-010C-498E-845F-D5538055749A}" dt="2025-02-03T20:58:56.225" v="609"/>
          <ac:spMkLst>
            <pc:docMk/>
            <pc:sldMk cId="0" sldId="257"/>
            <ac:spMk id="8" creationId="{E906DBAB-BC64-220F-640F-D3C97845D165}"/>
          </ac:spMkLst>
        </pc:spChg>
        <pc:picChg chg="mod">
          <ac:chgData name="hubdoinvestidor.rh@gmail.com" userId="9fbdcb24241f8ecc" providerId="LiveId" clId="{9377F600-010C-498E-845F-D5538055749A}" dt="2025-02-03T20:56:00.305" v="528" actId="1036"/>
          <ac:picMkLst>
            <pc:docMk/>
            <pc:sldMk cId="0" sldId="257"/>
            <ac:picMk id="6" creationId="{20944F72-F3EC-1543-B561-6407972D1AEA}"/>
          </ac:picMkLst>
        </pc:picChg>
      </pc:sldChg>
      <pc:sldChg chg="addSp modSp mod">
        <pc:chgData name="hubdoinvestidor.rh@gmail.com" userId="9fbdcb24241f8ecc" providerId="LiveId" clId="{9377F600-010C-498E-845F-D5538055749A}" dt="2025-02-03T21:10:02.486" v="812" actId="14100"/>
        <pc:sldMkLst>
          <pc:docMk/>
          <pc:sldMk cId="0" sldId="258"/>
        </pc:sldMkLst>
        <pc:spChg chg="mod">
          <ac:chgData name="hubdoinvestidor.rh@gmail.com" userId="9fbdcb24241f8ecc" providerId="LiveId" clId="{9377F600-010C-498E-845F-D5538055749A}" dt="2025-02-03T21:04:23.666" v="683" actId="20577"/>
          <ac:spMkLst>
            <pc:docMk/>
            <pc:sldMk cId="0" sldId="258"/>
            <ac:spMk id="2" creationId="{00000000-0000-0000-0000-000000000000}"/>
          </ac:spMkLst>
        </pc:spChg>
        <pc:spChg chg="mod">
          <ac:chgData name="hubdoinvestidor.rh@gmail.com" userId="9fbdcb24241f8ecc" providerId="LiveId" clId="{9377F600-010C-498E-845F-D5538055749A}" dt="2025-02-03T21:10:02.486" v="812" actId="14100"/>
          <ac:spMkLst>
            <pc:docMk/>
            <pc:sldMk cId="0" sldId="258"/>
            <ac:spMk id="3" creationId="{00000000-0000-0000-0000-000000000000}"/>
          </ac:spMkLst>
        </pc:spChg>
        <pc:spChg chg="mod">
          <ac:chgData name="hubdoinvestidor.rh@gmail.com" userId="9fbdcb24241f8ecc" providerId="LiveId" clId="{9377F600-010C-498E-845F-D5538055749A}" dt="2025-02-03T21:08:34.809" v="764" actId="20577"/>
          <ac:spMkLst>
            <pc:docMk/>
            <pc:sldMk cId="0" sldId="258"/>
            <ac:spMk id="6" creationId="{00000000-0000-0000-0000-000000000000}"/>
          </ac:spMkLst>
        </pc:spChg>
        <pc:spChg chg="mod">
          <ac:chgData name="hubdoinvestidor.rh@gmail.com" userId="9fbdcb24241f8ecc" providerId="LiveId" clId="{9377F600-010C-498E-845F-D5538055749A}" dt="2025-02-03T20:58:37.850" v="607" actId="20577"/>
          <ac:spMkLst>
            <pc:docMk/>
            <pc:sldMk cId="0" sldId="258"/>
            <ac:spMk id="12" creationId="{4F223BF4-9CC4-F734-689A-DE469F3A2ECE}"/>
          </ac:spMkLst>
        </pc:spChg>
        <pc:picChg chg="mod">
          <ac:chgData name="hubdoinvestidor.rh@gmail.com" userId="9fbdcb24241f8ecc" providerId="LiveId" clId="{9377F600-010C-498E-845F-D5538055749A}" dt="2025-02-03T21:04:10.285" v="678" actId="1036"/>
          <ac:picMkLst>
            <pc:docMk/>
            <pc:sldMk cId="0" sldId="258"/>
            <ac:picMk id="5" creationId="{F9CB3D5F-AE6A-2695-471C-C74A0156B6EA}"/>
          </ac:picMkLst>
        </pc:picChg>
      </pc:sldChg>
      <pc:sldChg chg="modSp mod">
        <pc:chgData name="hubdoinvestidor.rh@gmail.com" userId="9fbdcb24241f8ecc" providerId="LiveId" clId="{9377F600-010C-498E-845F-D5538055749A}" dt="2025-02-03T22:39:42.458" v="1568" actId="14100"/>
        <pc:sldMkLst>
          <pc:docMk/>
          <pc:sldMk cId="0" sldId="259"/>
        </pc:sldMkLst>
        <pc:spChg chg="mod">
          <ac:chgData name="hubdoinvestidor.rh@gmail.com" userId="9fbdcb24241f8ecc" providerId="LiveId" clId="{9377F600-010C-498E-845F-D5538055749A}" dt="2025-02-03T21:10:41.164" v="818"/>
          <ac:spMkLst>
            <pc:docMk/>
            <pc:sldMk cId="0" sldId="259"/>
            <ac:spMk id="2" creationId="{00000000-0000-0000-0000-000000000000}"/>
          </ac:spMkLst>
        </pc:spChg>
        <pc:spChg chg="mod">
          <ac:chgData name="hubdoinvestidor.rh@gmail.com" userId="9fbdcb24241f8ecc" providerId="LiveId" clId="{9377F600-010C-498E-845F-D5538055749A}" dt="2025-02-03T22:01:32.455" v="1319" actId="313"/>
          <ac:spMkLst>
            <pc:docMk/>
            <pc:sldMk cId="0" sldId="259"/>
            <ac:spMk id="3" creationId="{00000000-0000-0000-0000-000000000000}"/>
          </ac:spMkLst>
        </pc:spChg>
        <pc:spChg chg="mod">
          <ac:chgData name="hubdoinvestidor.rh@gmail.com" userId="9fbdcb24241f8ecc" providerId="LiveId" clId="{9377F600-010C-498E-845F-D5538055749A}" dt="2025-02-03T21:12:55.244" v="895" actId="20577"/>
          <ac:spMkLst>
            <pc:docMk/>
            <pc:sldMk cId="0" sldId="259"/>
            <ac:spMk id="6" creationId="{00000000-0000-0000-0000-000000000000}"/>
          </ac:spMkLst>
        </pc:spChg>
        <pc:spChg chg="mod">
          <ac:chgData name="hubdoinvestidor.rh@gmail.com" userId="9fbdcb24241f8ecc" providerId="LiveId" clId="{9377F600-010C-498E-845F-D5538055749A}" dt="2025-02-03T22:39:42.458" v="1568" actId="14100"/>
          <ac:spMkLst>
            <pc:docMk/>
            <pc:sldMk cId="0" sldId="259"/>
            <ac:spMk id="11" creationId="{B05AFA64-62CF-1A44-700F-A1621C6C83F4}"/>
          </ac:spMkLst>
        </pc:spChg>
      </pc:sldChg>
      <pc:sldChg chg="addSp delSp modSp mod">
        <pc:chgData name="hubdoinvestidor.rh@gmail.com" userId="9fbdcb24241f8ecc" providerId="LiveId" clId="{9377F600-010C-498E-845F-D5538055749A}" dt="2025-02-03T22:39:36.219" v="1566" actId="14100"/>
        <pc:sldMkLst>
          <pc:docMk/>
          <pc:sldMk cId="0" sldId="260"/>
        </pc:sldMkLst>
        <pc:spChg chg="mod">
          <ac:chgData name="hubdoinvestidor.rh@gmail.com" userId="9fbdcb24241f8ecc" providerId="LiveId" clId="{9377F600-010C-498E-845F-D5538055749A}" dt="2025-02-03T21:58:59.883" v="1242" actId="20577"/>
          <ac:spMkLst>
            <pc:docMk/>
            <pc:sldMk cId="0" sldId="260"/>
            <ac:spMk id="3" creationId="{00000000-0000-0000-0000-000000000000}"/>
          </ac:spMkLst>
        </pc:spChg>
        <pc:spChg chg="mod">
          <ac:chgData name="hubdoinvestidor.rh@gmail.com" userId="9fbdcb24241f8ecc" providerId="LiveId" clId="{9377F600-010C-498E-845F-D5538055749A}" dt="2025-02-03T21:28:24.585" v="992" actId="20577"/>
          <ac:spMkLst>
            <pc:docMk/>
            <pc:sldMk cId="0" sldId="260"/>
            <ac:spMk id="4" creationId="{00000000-0000-0000-0000-000000000000}"/>
          </ac:spMkLst>
        </pc:spChg>
        <pc:spChg chg="mod">
          <ac:chgData name="hubdoinvestidor.rh@gmail.com" userId="9fbdcb24241f8ecc" providerId="LiveId" clId="{9377F600-010C-498E-845F-D5538055749A}" dt="2025-02-03T21:17:12.716" v="926" actId="1076"/>
          <ac:spMkLst>
            <pc:docMk/>
            <pc:sldMk cId="0" sldId="260"/>
            <ac:spMk id="6" creationId="{00000000-0000-0000-0000-000000000000}"/>
          </ac:spMkLst>
        </pc:spChg>
        <pc:spChg chg="mod">
          <ac:chgData name="hubdoinvestidor.rh@gmail.com" userId="9fbdcb24241f8ecc" providerId="LiveId" clId="{9377F600-010C-498E-845F-D5538055749A}" dt="2025-02-03T22:39:36.219" v="1566" actId="14100"/>
          <ac:spMkLst>
            <pc:docMk/>
            <pc:sldMk cId="0" sldId="260"/>
            <ac:spMk id="14" creationId="{B322ADD0-CB32-8796-FD83-E4BF6A389696}"/>
          </ac:spMkLst>
        </pc:spChg>
        <pc:spChg chg="mod">
          <ac:chgData name="hubdoinvestidor.rh@gmail.com" userId="9fbdcb24241f8ecc" providerId="LiveId" clId="{9377F600-010C-498E-845F-D5538055749A}" dt="2025-02-03T21:59:10.723" v="1255" actId="20577"/>
          <ac:spMkLst>
            <pc:docMk/>
            <pc:sldMk cId="0" sldId="260"/>
            <ac:spMk id="15" creationId="{AA62E87A-A374-3E63-2AED-3DE24447DFAC}"/>
          </ac:spMkLst>
        </pc:spChg>
        <pc:graphicFrameChg chg="add mod">
          <ac:chgData name="hubdoinvestidor.rh@gmail.com" userId="9fbdcb24241f8ecc" providerId="LiveId" clId="{9377F600-010C-498E-845F-D5538055749A}" dt="2025-02-03T22:31:12.579" v="1552"/>
          <ac:graphicFrameMkLst>
            <pc:docMk/>
            <pc:sldMk cId="0" sldId="260"/>
            <ac:graphicFrameMk id="16" creationId="{9B41C80A-B001-7BA9-776C-A00D77B50612}"/>
          </ac:graphicFrameMkLst>
        </pc:graphicFrameChg>
        <pc:graphicFrameChg chg="add mod">
          <ac:chgData name="hubdoinvestidor.rh@gmail.com" userId="9fbdcb24241f8ecc" providerId="LiveId" clId="{9377F600-010C-498E-845F-D5538055749A}" dt="2025-02-03T22:30:38.442" v="1550"/>
          <ac:graphicFrameMkLst>
            <pc:docMk/>
            <pc:sldMk cId="0" sldId="260"/>
            <ac:graphicFrameMk id="22" creationId="{E01EDA4B-B9FB-D5C2-3439-AE4CE1BE090C}"/>
          </ac:graphicFrameMkLst>
        </pc:graphicFrameChg>
        <pc:graphicFrameChg chg="add mod">
          <ac:chgData name="hubdoinvestidor.rh@gmail.com" userId="9fbdcb24241f8ecc" providerId="LiveId" clId="{9377F600-010C-498E-845F-D5538055749A}" dt="2025-02-03T22:04:44.459" v="1340" actId="255"/>
          <ac:graphicFrameMkLst>
            <pc:docMk/>
            <pc:sldMk cId="0" sldId="260"/>
            <ac:graphicFrameMk id="23" creationId="{659D0EE0-FA7A-554A-C5E0-4D29F3A1387B}"/>
          </ac:graphicFrameMkLst>
        </pc:graphicFrameChg>
      </pc:sldChg>
      <pc:sldChg chg="addSp modSp mod">
        <pc:chgData name="hubdoinvestidor.rh@gmail.com" userId="9fbdcb24241f8ecc" providerId="LiveId" clId="{9377F600-010C-498E-845F-D5538055749A}" dt="2025-02-03T22:38:16.932" v="1559"/>
        <pc:sldMkLst>
          <pc:docMk/>
          <pc:sldMk cId="0" sldId="261"/>
        </pc:sldMkLst>
        <pc:spChg chg="mod">
          <ac:chgData name="hubdoinvestidor.rh@gmail.com" userId="9fbdcb24241f8ecc" providerId="LiveId" clId="{9377F600-010C-498E-845F-D5538055749A}" dt="2025-02-03T22:27:29.990" v="1490" actId="20577"/>
          <ac:spMkLst>
            <pc:docMk/>
            <pc:sldMk cId="0" sldId="261"/>
            <ac:spMk id="12" creationId="{00000000-0000-0000-0000-000000000000}"/>
          </ac:spMkLst>
        </pc:spChg>
        <pc:spChg chg="mod">
          <ac:chgData name="hubdoinvestidor.rh@gmail.com" userId="9fbdcb24241f8ecc" providerId="LiveId" clId="{9377F600-010C-498E-845F-D5538055749A}" dt="2025-02-03T22:18:24.142" v="1414" actId="14100"/>
          <ac:spMkLst>
            <pc:docMk/>
            <pc:sldMk cId="0" sldId="261"/>
            <ac:spMk id="13" creationId="{00000000-0000-0000-0000-000000000000}"/>
          </ac:spMkLst>
        </pc:spChg>
        <pc:spChg chg="mod">
          <ac:chgData name="hubdoinvestidor.rh@gmail.com" userId="9fbdcb24241f8ecc" providerId="LiveId" clId="{9377F600-010C-498E-845F-D5538055749A}" dt="2025-02-03T22:38:16.932" v="1559"/>
          <ac:spMkLst>
            <pc:docMk/>
            <pc:sldMk cId="0" sldId="261"/>
            <ac:spMk id="18" creationId="{7BFF0812-F0F7-753B-FD79-C487A77DA2DF}"/>
          </ac:spMkLst>
        </pc:spChg>
        <pc:graphicFrameChg chg="add mod">
          <ac:chgData name="hubdoinvestidor.rh@gmail.com" userId="9fbdcb24241f8ecc" providerId="LiveId" clId="{9377F600-010C-498E-845F-D5538055749A}" dt="2025-02-03T22:16:09.352" v="1402" actId="20577"/>
          <ac:graphicFrameMkLst>
            <pc:docMk/>
            <pc:sldMk cId="0" sldId="261"/>
            <ac:graphicFrameMk id="2" creationId="{42250C3B-5FA5-D243-F797-96D5F0F2FC14}"/>
          </ac:graphicFrameMkLst>
        </pc:graphicFrameChg>
        <pc:graphicFrameChg chg="add mod">
          <ac:chgData name="hubdoinvestidor.rh@gmail.com" userId="9fbdcb24241f8ecc" providerId="LiveId" clId="{9377F600-010C-498E-845F-D5538055749A}" dt="2025-02-03T22:21:24.946" v="1427" actId="207"/>
          <ac:graphicFrameMkLst>
            <pc:docMk/>
            <pc:sldMk cId="0" sldId="261"/>
            <ac:graphicFrameMk id="3" creationId="{B67B09A1-1653-7246-8B2E-47A3C92E480E}"/>
          </ac:graphicFrameMkLst>
        </pc:graphicFrameChg>
      </pc:sldChg>
      <pc:sldChg chg="modSp mod">
        <pc:chgData name="hubdoinvestidor.rh@gmail.com" userId="9fbdcb24241f8ecc" providerId="LiveId" clId="{9377F600-010C-498E-845F-D5538055749A}" dt="2025-02-03T22:39:25.776" v="1564"/>
        <pc:sldMkLst>
          <pc:docMk/>
          <pc:sldMk cId="0" sldId="262"/>
        </pc:sldMkLst>
        <pc:spChg chg="mod">
          <ac:chgData name="hubdoinvestidor.rh@gmail.com" userId="9fbdcb24241f8ecc" providerId="LiveId" clId="{9377F600-010C-498E-845F-D5538055749A}" dt="2025-02-03T22:26:41.075" v="1483" actId="20577"/>
          <ac:spMkLst>
            <pc:docMk/>
            <pc:sldMk cId="0" sldId="262"/>
            <ac:spMk id="6" creationId="{00000000-0000-0000-0000-000000000000}"/>
          </ac:spMkLst>
        </pc:spChg>
        <pc:spChg chg="mod">
          <ac:chgData name="hubdoinvestidor.rh@gmail.com" userId="9fbdcb24241f8ecc" providerId="LiveId" clId="{9377F600-010C-498E-845F-D5538055749A}" dt="2025-02-03T22:27:16.752" v="1489" actId="20577"/>
          <ac:spMkLst>
            <pc:docMk/>
            <pc:sldMk cId="0" sldId="262"/>
            <ac:spMk id="7" creationId="{00000000-0000-0000-0000-000000000000}"/>
          </ac:spMkLst>
        </pc:spChg>
        <pc:spChg chg="mod">
          <ac:chgData name="hubdoinvestidor.rh@gmail.com" userId="9fbdcb24241f8ecc" providerId="LiveId" clId="{9377F600-010C-498E-845F-D5538055749A}" dt="2025-02-03T22:39:25.776" v="1564"/>
          <ac:spMkLst>
            <pc:docMk/>
            <pc:sldMk cId="0" sldId="262"/>
            <ac:spMk id="15" creationId="{51C562B2-C372-08B1-4D82-826FA82BFB2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Histórica</a:t>
            </a:r>
            <a:endParaRPr lang="pt-BR" sz="1000" b="1" baseline="0" dirty="0">
              <a:solidFill>
                <a:schemeClr val="tx1"/>
              </a:solidFill>
              <a:latin typeface="Poppins" panose="00000500000000000000" pitchFamily="2" charset="0"/>
              <a:cs typeface="Poppins" panose="00000500000000000000" pitchFamily="2" charset="0"/>
            </a:endParaRPr>
          </a:p>
        </c:rich>
      </c:tx>
      <c:layout>
        <c:manualLayout>
          <c:xMode val="edge"/>
          <c:yMode val="edge"/>
          <c:x val="0.37412523702782458"/>
          <c:y val="7.737178204291662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Alfa Cash FI Renda Fixa Referenciado DI</c:v>
                </c:pt>
              </c:strCache>
            </c:strRef>
          </c:tx>
          <c:spPr>
            <a:ln w="28575" cap="rnd">
              <a:solidFill>
                <a:srgbClr val="042E27"/>
              </a:solidFill>
              <a:round/>
            </a:ln>
            <a:effectLst/>
          </c:spPr>
          <c:marker>
            <c:symbol val="none"/>
          </c:marker>
          <c:dLbls>
            <c:dLbl>
              <c:idx val="44"/>
              <c:layout>
                <c:manualLayout>
                  <c:x val="-1.4874630623099783E-2"/>
                  <c:y val="-9.1527827286823599E-2"/>
                </c:manualLayout>
              </c:layout>
              <c:tx>
                <c:rich>
                  <a:bodyPr/>
                  <a:lstStyle/>
                  <a:p>
                    <a:r>
                      <a:rPr lang="en-US" dirty="0"/>
                      <a:t>51,70%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A6CF-4F1C-BBD3-58B0B8E2A2CD}"/>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E5D-4DD5-9E3C-1B613B049298}"/>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Planilha1!$A$2:$A$47</c:f>
              <c:numCache>
                <c:formatCode>mmm\-yy</c:formatCode>
                <c:ptCount val="46"/>
                <c:pt idx="1">
                  <c:v>44317</c:v>
                </c:pt>
                <c:pt idx="2">
                  <c:v>44348</c:v>
                </c:pt>
                <c:pt idx="3">
                  <c:v>44378</c:v>
                </c:pt>
                <c:pt idx="4">
                  <c:v>44409</c:v>
                </c:pt>
                <c:pt idx="5">
                  <c:v>44440</c:v>
                </c:pt>
                <c:pt idx="6">
                  <c:v>44470</c:v>
                </c:pt>
                <c:pt idx="7">
                  <c:v>44501</c:v>
                </c:pt>
                <c:pt idx="8">
                  <c:v>44531</c:v>
                </c:pt>
                <c:pt idx="9">
                  <c:v>44562</c:v>
                </c:pt>
                <c:pt idx="10">
                  <c:v>44593</c:v>
                </c:pt>
                <c:pt idx="11">
                  <c:v>44621</c:v>
                </c:pt>
                <c:pt idx="12">
                  <c:v>44652</c:v>
                </c:pt>
                <c:pt idx="13">
                  <c:v>44682</c:v>
                </c:pt>
                <c:pt idx="14">
                  <c:v>44713</c:v>
                </c:pt>
                <c:pt idx="15">
                  <c:v>44743</c:v>
                </c:pt>
                <c:pt idx="16">
                  <c:v>44774</c:v>
                </c:pt>
                <c:pt idx="17">
                  <c:v>44805</c:v>
                </c:pt>
                <c:pt idx="18">
                  <c:v>44835</c:v>
                </c:pt>
                <c:pt idx="19">
                  <c:v>44866</c:v>
                </c:pt>
                <c:pt idx="20">
                  <c:v>44896</c:v>
                </c:pt>
                <c:pt idx="21">
                  <c:v>44927</c:v>
                </c:pt>
                <c:pt idx="22">
                  <c:v>44958</c:v>
                </c:pt>
                <c:pt idx="23">
                  <c:v>44986</c:v>
                </c:pt>
                <c:pt idx="24">
                  <c:v>45017</c:v>
                </c:pt>
                <c:pt idx="25">
                  <c:v>45047</c:v>
                </c:pt>
                <c:pt idx="26">
                  <c:v>45078</c:v>
                </c:pt>
                <c:pt idx="27">
                  <c:v>45108</c:v>
                </c:pt>
                <c:pt idx="28">
                  <c:v>45139</c:v>
                </c:pt>
                <c:pt idx="29">
                  <c:v>45170</c:v>
                </c:pt>
                <c:pt idx="30">
                  <c:v>45200</c:v>
                </c:pt>
                <c:pt idx="31">
                  <c:v>45231</c:v>
                </c:pt>
                <c:pt idx="32">
                  <c:v>45261</c:v>
                </c:pt>
                <c:pt idx="33">
                  <c:v>45292</c:v>
                </c:pt>
                <c:pt idx="34">
                  <c:v>45323</c:v>
                </c:pt>
                <c:pt idx="35">
                  <c:v>45352</c:v>
                </c:pt>
                <c:pt idx="36">
                  <c:v>45383</c:v>
                </c:pt>
                <c:pt idx="37">
                  <c:v>45413</c:v>
                </c:pt>
                <c:pt idx="38">
                  <c:v>45444</c:v>
                </c:pt>
                <c:pt idx="39">
                  <c:v>45474</c:v>
                </c:pt>
                <c:pt idx="40">
                  <c:v>45505</c:v>
                </c:pt>
                <c:pt idx="41">
                  <c:v>45536</c:v>
                </c:pt>
                <c:pt idx="42">
                  <c:v>45566</c:v>
                </c:pt>
                <c:pt idx="43">
                  <c:v>45597</c:v>
                </c:pt>
                <c:pt idx="44">
                  <c:v>45627</c:v>
                </c:pt>
                <c:pt idx="45">
                  <c:v>45658</c:v>
                </c:pt>
              </c:numCache>
            </c:numRef>
          </c:cat>
          <c:val>
            <c:numRef>
              <c:f>Planilha1!$B$2:$B$47</c:f>
              <c:numCache>
                <c:formatCode>General</c:formatCode>
                <c:ptCount val="46"/>
                <c:pt idx="0">
                  <c:v>100</c:v>
                </c:pt>
                <c:pt idx="1">
                  <c:v>100.48998400000002</c:v>
                </c:pt>
                <c:pt idx="2">
                  <c:v>100.81331730000001</c:v>
                </c:pt>
                <c:pt idx="3">
                  <c:v>101.2232616</c:v>
                </c:pt>
                <c:pt idx="4">
                  <c:v>101.7964925</c:v>
                </c:pt>
                <c:pt idx="5">
                  <c:v>102.2619213</c:v>
                </c:pt>
                <c:pt idx="6">
                  <c:v>102.82712640000001</c:v>
                </c:pt>
                <c:pt idx="7">
                  <c:v>103.67805790000003</c:v>
                </c:pt>
                <c:pt idx="8">
                  <c:v>104.56362420000004</c:v>
                </c:pt>
                <c:pt idx="9">
                  <c:v>105.39671990000002</c:v>
                </c:pt>
                <c:pt idx="10">
                  <c:v>106.31735660000004</c:v>
                </c:pt>
                <c:pt idx="11">
                  <c:v>107.67004700000004</c:v>
                </c:pt>
                <c:pt idx="12">
                  <c:v>108.62005750000006</c:v>
                </c:pt>
                <c:pt idx="13">
                  <c:v>109.81405900000006</c:v>
                </c:pt>
                <c:pt idx="14">
                  <c:v>111.00132650000006</c:v>
                </c:pt>
                <c:pt idx="15">
                  <c:v>112.24931280000007</c:v>
                </c:pt>
                <c:pt idx="16">
                  <c:v>113.59372620000006</c:v>
                </c:pt>
                <c:pt idx="17">
                  <c:v>114.88542710000006</c:v>
                </c:pt>
                <c:pt idx="18">
                  <c:v>116.14235330000005</c:v>
                </c:pt>
                <c:pt idx="19">
                  <c:v>117.43680890000006</c:v>
                </c:pt>
                <c:pt idx="20">
                  <c:v>118.79719930000007</c:v>
                </c:pt>
                <c:pt idx="21">
                  <c:v>120.19617110000007</c:v>
                </c:pt>
                <c:pt idx="22">
                  <c:v>121.33102620000007</c:v>
                </c:pt>
                <c:pt idx="23">
                  <c:v>122.79329020000009</c:v>
                </c:pt>
                <c:pt idx="24">
                  <c:v>123.9255733000001</c:v>
                </c:pt>
                <c:pt idx="25">
                  <c:v>125.2701461000001</c:v>
                </c:pt>
                <c:pt idx="26">
                  <c:v>126.6814691000001</c:v>
                </c:pt>
                <c:pt idx="27">
                  <c:v>128.10309360000011</c:v>
                </c:pt>
                <c:pt idx="28">
                  <c:v>129.64054110000012</c:v>
                </c:pt>
                <c:pt idx="29">
                  <c:v>131.02104030000012</c:v>
                </c:pt>
                <c:pt idx="30">
                  <c:v>132.40700220000011</c:v>
                </c:pt>
                <c:pt idx="31">
                  <c:v>133.69465210000013</c:v>
                </c:pt>
                <c:pt idx="32">
                  <c:v>134.97905140000012</c:v>
                </c:pt>
                <c:pt idx="33">
                  <c:v>136.34548860000012</c:v>
                </c:pt>
                <c:pt idx="34">
                  <c:v>137.50818010000012</c:v>
                </c:pt>
                <c:pt idx="35">
                  <c:v>138.76486610000012</c:v>
                </c:pt>
                <c:pt idx="36">
                  <c:v>140.0617050000001</c:v>
                </c:pt>
                <c:pt idx="37">
                  <c:v>141.28468850000013</c:v>
                </c:pt>
                <c:pt idx="38">
                  <c:v>142.43036000000015</c:v>
                </c:pt>
                <c:pt idx="39">
                  <c:v>143.82178800000017</c:v>
                </c:pt>
                <c:pt idx="40">
                  <c:v>145.1704411000002</c:v>
                </c:pt>
                <c:pt idx="41">
                  <c:v>146.39060690000019</c:v>
                </c:pt>
                <c:pt idx="42">
                  <c:v>147.54654600000021</c:v>
                </c:pt>
                <c:pt idx="43">
                  <c:v>148.73558500000019</c:v>
                </c:pt>
                <c:pt idx="44">
                  <c:v>150.04714500000023</c:v>
                </c:pt>
                <c:pt idx="45">
                  <c:v>151.70361900000023</c:v>
                </c:pt>
              </c:numCache>
            </c:numRef>
          </c:val>
          <c:smooth val="0"/>
          <c:extLst>
            <c:ext xmlns:c16="http://schemas.microsoft.com/office/drawing/2014/chart" uri="{C3380CC4-5D6E-409C-BE32-E72D297353CC}">
              <c16:uniqueId val="{00000001-9E5D-4DD5-9E3C-1B613B049298}"/>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44"/>
              <c:layout>
                <c:manualLayout>
                  <c:x val="-1.6999577854971335E-2"/>
                  <c:y val="0.11969023568276932"/>
                </c:manualLayout>
              </c:layout>
              <c:tx>
                <c:rich>
                  <a:bodyPr/>
                  <a:lstStyle/>
                  <a:p>
                    <a:r>
                      <a:rPr lang="en-US" dirty="0"/>
                      <a:t>47,40%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6CF-4F1C-BBD3-58B0B8E2A2CD}"/>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E5D-4DD5-9E3C-1B613B049298}"/>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Planilha1!$A$2:$A$47</c:f>
              <c:numCache>
                <c:formatCode>mmm\-yy</c:formatCode>
                <c:ptCount val="46"/>
                <c:pt idx="1">
                  <c:v>44317</c:v>
                </c:pt>
                <c:pt idx="2">
                  <c:v>44348</c:v>
                </c:pt>
                <c:pt idx="3">
                  <c:v>44378</c:v>
                </c:pt>
                <c:pt idx="4">
                  <c:v>44409</c:v>
                </c:pt>
                <c:pt idx="5">
                  <c:v>44440</c:v>
                </c:pt>
                <c:pt idx="6">
                  <c:v>44470</c:v>
                </c:pt>
                <c:pt idx="7">
                  <c:v>44501</c:v>
                </c:pt>
                <c:pt idx="8">
                  <c:v>44531</c:v>
                </c:pt>
                <c:pt idx="9">
                  <c:v>44562</c:v>
                </c:pt>
                <c:pt idx="10">
                  <c:v>44593</c:v>
                </c:pt>
                <c:pt idx="11">
                  <c:v>44621</c:v>
                </c:pt>
                <c:pt idx="12">
                  <c:v>44652</c:v>
                </c:pt>
                <c:pt idx="13">
                  <c:v>44682</c:v>
                </c:pt>
                <c:pt idx="14">
                  <c:v>44713</c:v>
                </c:pt>
                <c:pt idx="15">
                  <c:v>44743</c:v>
                </c:pt>
                <c:pt idx="16">
                  <c:v>44774</c:v>
                </c:pt>
                <c:pt idx="17">
                  <c:v>44805</c:v>
                </c:pt>
                <c:pt idx="18">
                  <c:v>44835</c:v>
                </c:pt>
                <c:pt idx="19">
                  <c:v>44866</c:v>
                </c:pt>
                <c:pt idx="20">
                  <c:v>44896</c:v>
                </c:pt>
                <c:pt idx="21">
                  <c:v>44927</c:v>
                </c:pt>
                <c:pt idx="22">
                  <c:v>44958</c:v>
                </c:pt>
                <c:pt idx="23">
                  <c:v>44986</c:v>
                </c:pt>
                <c:pt idx="24">
                  <c:v>45017</c:v>
                </c:pt>
                <c:pt idx="25">
                  <c:v>45047</c:v>
                </c:pt>
                <c:pt idx="26">
                  <c:v>45078</c:v>
                </c:pt>
                <c:pt idx="27">
                  <c:v>45108</c:v>
                </c:pt>
                <c:pt idx="28">
                  <c:v>45139</c:v>
                </c:pt>
                <c:pt idx="29">
                  <c:v>45170</c:v>
                </c:pt>
                <c:pt idx="30">
                  <c:v>45200</c:v>
                </c:pt>
                <c:pt idx="31">
                  <c:v>45231</c:v>
                </c:pt>
                <c:pt idx="32">
                  <c:v>45261</c:v>
                </c:pt>
                <c:pt idx="33">
                  <c:v>45292</c:v>
                </c:pt>
                <c:pt idx="34">
                  <c:v>45323</c:v>
                </c:pt>
                <c:pt idx="35">
                  <c:v>45352</c:v>
                </c:pt>
                <c:pt idx="36">
                  <c:v>45383</c:v>
                </c:pt>
                <c:pt idx="37">
                  <c:v>45413</c:v>
                </c:pt>
                <c:pt idx="38">
                  <c:v>45444</c:v>
                </c:pt>
                <c:pt idx="39">
                  <c:v>45474</c:v>
                </c:pt>
                <c:pt idx="40">
                  <c:v>45505</c:v>
                </c:pt>
                <c:pt idx="41">
                  <c:v>45536</c:v>
                </c:pt>
                <c:pt idx="42">
                  <c:v>45566</c:v>
                </c:pt>
                <c:pt idx="43">
                  <c:v>45597</c:v>
                </c:pt>
                <c:pt idx="44">
                  <c:v>45627</c:v>
                </c:pt>
                <c:pt idx="45">
                  <c:v>45658</c:v>
                </c:pt>
              </c:numCache>
            </c:numRef>
          </c:cat>
          <c:val>
            <c:numRef>
              <c:f>Planilha1!$C$2:$C$47</c:f>
              <c:numCache>
                <c:formatCode>General</c:formatCode>
                <c:ptCount val="46"/>
                <c:pt idx="0">
                  <c:v>100</c:v>
                </c:pt>
                <c:pt idx="1">
                  <c:v>100.19921469364898</c:v>
                </c:pt>
                <c:pt idx="2">
                  <c:v>100.50472055159882</c:v>
                </c:pt>
                <c:pt idx="3">
                  <c:v>100.86213179515417</c:v>
                </c:pt>
                <c:pt idx="4">
                  <c:v>101.28992615089669</c:v>
                </c:pt>
                <c:pt idx="5">
                  <c:v>101.73379752773569</c:v>
                </c:pt>
                <c:pt idx="6">
                  <c:v>102.2225196651893</c:v>
                </c:pt>
                <c:pt idx="7">
                  <c:v>102.82231508731347</c:v>
                </c:pt>
                <c:pt idx="8">
                  <c:v>103.60742077196856</c:v>
                </c:pt>
                <c:pt idx="9">
                  <c:v>104.3661126292964</c:v>
                </c:pt>
                <c:pt idx="10">
                  <c:v>105.14841661599741</c:v>
                </c:pt>
                <c:pt idx="11">
                  <c:v>106.11940780381956</c:v>
                </c:pt>
                <c:pt idx="12">
                  <c:v>107.0047887268361</c:v>
                </c:pt>
                <c:pt idx="13">
                  <c:v>108.10803202958488</c:v>
                </c:pt>
                <c:pt idx="14">
                  <c:v>109.20375856897635</c:v>
                </c:pt>
                <c:pt idx="15">
                  <c:v>110.33385675373469</c:v>
                </c:pt>
                <c:pt idx="16">
                  <c:v>111.62210758673095</c:v>
                </c:pt>
                <c:pt idx="17">
                  <c:v>112.81867764806428</c:v>
                </c:pt>
                <c:pt idx="18">
                  <c:v>113.97019151410038</c:v>
                </c:pt>
                <c:pt idx="19">
                  <c:v>115.13345861294617</c:v>
                </c:pt>
                <c:pt idx="20">
                  <c:v>116.42677061728166</c:v>
                </c:pt>
                <c:pt idx="21">
                  <c:v>117.73461059602799</c:v>
                </c:pt>
                <c:pt idx="22">
                  <c:v>118.81558138909598</c:v>
                </c:pt>
                <c:pt idx="23">
                  <c:v>120.21127720636611</c:v>
                </c:pt>
                <c:pt idx="24">
                  <c:v>121.31498731335712</c:v>
                </c:pt>
                <c:pt idx="25">
                  <c:v>122.67773738869045</c:v>
                </c:pt>
                <c:pt idx="26">
                  <c:v>123.99282192637808</c:v>
                </c:pt>
                <c:pt idx="27">
                  <c:v>125.32200394726095</c:v>
                </c:pt>
                <c:pt idx="28">
                  <c:v>126.74976710953131</c:v>
                </c:pt>
                <c:pt idx="29">
                  <c:v>127.98517716836795</c:v>
                </c:pt>
                <c:pt idx="30">
                  <c:v>129.26192134541492</c:v>
                </c:pt>
                <c:pt idx="31">
                  <c:v>130.44825180537651</c:v>
                </c:pt>
                <c:pt idx="32">
                  <c:v>131.61748291061076</c:v>
                </c:pt>
                <c:pt idx="33">
                  <c:v>132.88982326642898</c:v>
                </c:pt>
                <c:pt idx="34">
                  <c:v>133.95560404505861</c:v>
                </c:pt>
                <c:pt idx="35">
                  <c:v>135.07209794496458</c:v>
                </c:pt>
                <c:pt idx="36">
                  <c:v>136.27075872294159</c:v>
                </c:pt>
                <c:pt idx="37">
                  <c:v>137.40635502658424</c:v>
                </c:pt>
                <c:pt idx="38">
                  <c:v>138.48956883849382</c:v>
                </c:pt>
                <c:pt idx="39">
                  <c:v>139.74582556861569</c:v>
                </c:pt>
                <c:pt idx="40">
                  <c:v>140.95812428438597</c:v>
                </c:pt>
                <c:pt idx="41">
                  <c:v>142.13405797503552</c:v>
                </c:pt>
                <c:pt idx="42">
                  <c:v>143.45298660799455</c:v>
                </c:pt>
                <c:pt idx="43">
                  <c:v>144.58797399992037</c:v>
                </c:pt>
                <c:pt idx="44">
                  <c:v>145.92953222265612</c:v>
                </c:pt>
                <c:pt idx="45">
                  <c:v>147.40290583041238</c:v>
                </c:pt>
              </c:numCache>
            </c:numRef>
          </c:val>
          <c:smooth val="0"/>
          <c:extLst>
            <c:ext xmlns:c16="http://schemas.microsoft.com/office/drawing/2014/chart" uri="{C3380CC4-5D6E-409C-BE32-E72D297353CC}">
              <c16:uniqueId val="{00000003-9E5D-4DD5-9E3C-1B613B049298}"/>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11"/>
        <c:majorTimeUnit val="months"/>
      </c:dateAx>
      <c:valAx>
        <c:axId val="454887551"/>
        <c:scaling>
          <c:orientation val="minMax"/>
          <c:max val="16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inorUnit val="2"/>
      </c:valAx>
      <c:spPr>
        <a:noFill/>
        <a:ln>
          <a:noFill/>
        </a:ln>
        <a:effectLst/>
      </c:spPr>
    </c:plotArea>
    <c:legend>
      <c:legendPos val="r"/>
      <c:layout>
        <c:manualLayout>
          <c:xMode val="edge"/>
          <c:yMode val="edge"/>
          <c:x val="9.4070410042868716E-2"/>
          <c:y val="0.24704696635978146"/>
          <c:w val="0.45331582956852362"/>
          <c:h val="0.3228498583286719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pt-BR" sz="1000" b="1" dirty="0">
                <a:solidFill>
                  <a:schemeClr val="tx1"/>
                </a:solidFill>
                <a:latin typeface="Poppins" panose="00000500000000000000" pitchFamily="2" charset="0"/>
                <a:cs typeface="Poppins" panose="00000500000000000000" pitchFamily="2" charset="0"/>
              </a:rPr>
              <a:t>Performance no ano (YTD)</a:t>
            </a:r>
          </a:p>
        </c:rich>
      </c:tx>
      <c:layout>
        <c:manualLayout>
          <c:xMode val="edge"/>
          <c:yMode val="edge"/>
          <c:x val="0.34437597578162504"/>
          <c:y val="7.737178204291662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lineChart>
        <c:grouping val="standard"/>
        <c:varyColors val="0"/>
        <c:ser>
          <c:idx val="0"/>
          <c:order val="0"/>
          <c:tx>
            <c:strRef>
              <c:f>Planilha1!$B$1</c:f>
              <c:strCache>
                <c:ptCount val="1"/>
                <c:pt idx="0">
                  <c:v>Alfa Cash FI Renda Fixa Referenciado DI</c:v>
                </c:pt>
              </c:strCache>
            </c:strRef>
          </c:tx>
          <c:spPr>
            <a:ln w="28575" cap="rnd">
              <a:solidFill>
                <a:srgbClr val="042E27"/>
              </a:solidFill>
              <a:round/>
            </a:ln>
            <a:effectLst/>
          </c:spPr>
          <c:marker>
            <c:symbol val="none"/>
          </c:marker>
          <c:dLbls>
            <c:dLbl>
              <c:idx val="1"/>
              <c:layout>
                <c:manualLayout>
                  <c:x val="-2.5499366782456925E-2"/>
                  <c:y val="-0.11969023568276932"/>
                </c:manualLayout>
              </c:layout>
              <c:tx>
                <c:rich>
                  <a:bodyPr/>
                  <a:lstStyle/>
                  <a:p>
                    <a:r>
                      <a:rPr lang="en-US" dirty="0"/>
                      <a:t>1,10%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C3B-4F13-81C6-AC3F42CD83D5}"/>
                </c:ext>
              </c:extLst>
            </c:dLbl>
            <c:dLbl>
              <c:idx val="35"/>
              <c:layout>
                <c:manualLayout>
                  <c:x val="-1.274968339122854E-2"/>
                  <c:y val="-0.10560903148479653"/>
                </c:manualLayout>
              </c:layout>
              <c:tx>
                <c:rich>
                  <a:bodyPr/>
                  <a:lstStyle/>
                  <a:p>
                    <a:r>
                      <a:rPr lang="en-US" dirty="0"/>
                      <a:t>46,00%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C3B-4F13-81C6-AC3F42CD83D5}"/>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C3B-4F13-81C6-AC3F42CD83D5}"/>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Planilha1!$B$2:$B$4</c:f>
              <c:numCache>
                <c:formatCode>0.00</c:formatCode>
                <c:ptCount val="3"/>
                <c:pt idx="0" formatCode="General">
                  <c:v>100</c:v>
                </c:pt>
                <c:pt idx="1">
                  <c:v>100</c:v>
                </c:pt>
                <c:pt idx="2">
                  <c:v>101.10396902253622</c:v>
                </c:pt>
              </c:numCache>
            </c:numRef>
          </c:val>
          <c:smooth val="0"/>
          <c:extLst>
            <c:ext xmlns:c16="http://schemas.microsoft.com/office/drawing/2014/chart" uri="{C3380CC4-5D6E-409C-BE32-E72D297353CC}">
              <c16:uniqueId val="{00000002-3C3B-4F13-81C6-AC3F42CD83D5}"/>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
              <c:layout>
                <c:manualLayout>
                  <c:x val="-2.5499366782456925E-2"/>
                  <c:y val="0.11264963358378288"/>
                </c:manualLayout>
              </c:layout>
              <c:tx>
                <c:rich>
                  <a:bodyPr/>
                  <a:lstStyle/>
                  <a:p>
                    <a:r>
                      <a:rPr lang="en-US" dirty="0"/>
                      <a:t>1,01%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C3B-4F13-81C6-AC3F42CD83D5}"/>
                </c:ext>
              </c:extLst>
            </c:dLbl>
            <c:dLbl>
              <c:idx val="35"/>
              <c:layout>
                <c:manualLayout>
                  <c:x val="-1.274968339122854E-2"/>
                  <c:y val="0.11264963358378288"/>
                </c:manualLayout>
              </c:layout>
              <c:tx>
                <c:rich>
                  <a:bodyPr/>
                  <a:lstStyle/>
                  <a:p>
                    <a:r>
                      <a:rPr lang="en-US" dirty="0"/>
                      <a:t>41,30%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C3B-4F13-81C6-AC3F42CD83D5}"/>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C3B-4F13-81C6-AC3F42CD83D5}"/>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Planilha1!$C$2:$C$4</c:f>
              <c:numCache>
                <c:formatCode>General</c:formatCode>
                <c:ptCount val="3"/>
                <c:pt idx="0">
                  <c:v>100</c:v>
                </c:pt>
                <c:pt idx="1">
                  <c:v>100</c:v>
                </c:pt>
                <c:pt idx="2">
                  <c:v>101.00964731765755</c:v>
                </c:pt>
              </c:numCache>
            </c:numRef>
          </c:val>
          <c:smooth val="0"/>
          <c:extLst>
            <c:ext xmlns:c16="http://schemas.microsoft.com/office/drawing/2014/chart" uri="{C3380CC4-5D6E-409C-BE32-E72D297353CC}">
              <c16:uniqueId val="{00000005-3C3B-4F13-81C6-AC3F42CD83D5}"/>
            </c:ext>
          </c:extLst>
        </c:ser>
        <c:dLbls>
          <c:showLegendKey val="0"/>
          <c:showVal val="0"/>
          <c:showCatName val="0"/>
          <c:showSerName val="0"/>
          <c:showPercent val="0"/>
          <c:showBubbleSize val="0"/>
        </c:dLbls>
        <c:smooth val="0"/>
        <c:axId val="454892351"/>
        <c:axId val="454887551"/>
      </c:lineChart>
      <c:dateAx>
        <c:axId val="454892351"/>
        <c:scaling>
          <c:orientation val="minMax"/>
          <c:max val="45689"/>
        </c:scaling>
        <c:delete val="0"/>
        <c:axPos val="b"/>
        <c:numFmt formatCode="dd/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days"/>
        <c:majorUnit val="30"/>
        <c:majorTimeUnit val="days"/>
        <c:minorUnit val="1"/>
        <c:minorTimeUnit val="days"/>
      </c:dateAx>
      <c:valAx>
        <c:axId val="454887551"/>
        <c:scaling>
          <c:orientation val="minMax"/>
          <c:max val="102"/>
          <c:min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1"/>
      </c:valAx>
      <c:spPr>
        <a:noFill/>
        <a:ln>
          <a:noFill/>
        </a:ln>
        <a:effectLst/>
      </c:spPr>
    </c:plotArea>
    <c:legend>
      <c:legendPos val="r"/>
      <c:layout>
        <c:manualLayout>
          <c:xMode val="edge"/>
          <c:yMode val="edge"/>
          <c:x val="0.10682009343409712"/>
          <c:y val="0.24704696635978146"/>
          <c:w val="0.47456530188723756"/>
          <c:h val="0.2735656436357669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Retorno</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endParaRPr lang="en-US" sz="1000" b="1" i="0" u="none" strike="noStrike" kern="1200" spc="0" baseline="0" dirty="0">
              <a:solidFill>
                <a:sysClr val="windowText" lastClr="000000"/>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Alfa Cash FI Renda Fixa Referenciado DI</c:v>
                </c:pt>
              </c:strCache>
            </c:strRef>
          </c:tx>
          <c:spPr>
            <a:solidFill>
              <a:srgbClr val="042E27"/>
            </a:solidFill>
            <a:ln>
              <a:noFill/>
            </a:ln>
            <a:effectLst/>
          </c:spPr>
          <c:invertIfNegative val="0"/>
          <c:cat>
            <c:numRef>
              <c:f>Planilha1!$A$2:$A$46</c:f>
              <c:numCache>
                <c:formatCode>[$-416]mmmm\-yy;@</c:formatCode>
                <c:ptCount val="45"/>
                <c:pt idx="0">
                  <c:v>44317</c:v>
                </c:pt>
                <c:pt idx="1">
                  <c:v>44348</c:v>
                </c:pt>
                <c:pt idx="2">
                  <c:v>44378</c:v>
                </c:pt>
                <c:pt idx="3">
                  <c:v>44409</c:v>
                </c:pt>
                <c:pt idx="4">
                  <c:v>44440</c:v>
                </c:pt>
                <c:pt idx="5">
                  <c:v>44470</c:v>
                </c:pt>
                <c:pt idx="6">
                  <c:v>44501</c:v>
                </c:pt>
                <c:pt idx="7">
                  <c:v>44531</c:v>
                </c:pt>
                <c:pt idx="8">
                  <c:v>44562</c:v>
                </c:pt>
                <c:pt idx="9">
                  <c:v>44593</c:v>
                </c:pt>
                <c:pt idx="10">
                  <c:v>44621</c:v>
                </c:pt>
                <c:pt idx="11">
                  <c:v>44652</c:v>
                </c:pt>
                <c:pt idx="12">
                  <c:v>44682</c:v>
                </c:pt>
                <c:pt idx="13">
                  <c:v>44713</c:v>
                </c:pt>
                <c:pt idx="14">
                  <c:v>44743</c:v>
                </c:pt>
                <c:pt idx="15">
                  <c:v>44774</c:v>
                </c:pt>
                <c:pt idx="16">
                  <c:v>44805</c:v>
                </c:pt>
                <c:pt idx="17">
                  <c:v>44835</c:v>
                </c:pt>
                <c:pt idx="18">
                  <c:v>44866</c:v>
                </c:pt>
                <c:pt idx="19">
                  <c:v>44896</c:v>
                </c:pt>
                <c:pt idx="20">
                  <c:v>44927</c:v>
                </c:pt>
                <c:pt idx="21">
                  <c:v>44958</c:v>
                </c:pt>
                <c:pt idx="22">
                  <c:v>44986</c:v>
                </c:pt>
                <c:pt idx="23">
                  <c:v>45017</c:v>
                </c:pt>
                <c:pt idx="24">
                  <c:v>45047</c:v>
                </c:pt>
                <c:pt idx="25">
                  <c:v>45078</c:v>
                </c:pt>
                <c:pt idx="26">
                  <c:v>45108</c:v>
                </c:pt>
                <c:pt idx="27">
                  <c:v>45139</c:v>
                </c:pt>
                <c:pt idx="28">
                  <c:v>45170</c:v>
                </c:pt>
                <c:pt idx="29">
                  <c:v>45200</c:v>
                </c:pt>
                <c:pt idx="30">
                  <c:v>45231</c:v>
                </c:pt>
                <c:pt idx="31">
                  <c:v>45261</c:v>
                </c:pt>
                <c:pt idx="32">
                  <c:v>45292</c:v>
                </c:pt>
                <c:pt idx="33">
                  <c:v>45323</c:v>
                </c:pt>
                <c:pt idx="34">
                  <c:v>45352</c:v>
                </c:pt>
                <c:pt idx="35">
                  <c:v>45383</c:v>
                </c:pt>
                <c:pt idx="36">
                  <c:v>45413</c:v>
                </c:pt>
                <c:pt idx="37">
                  <c:v>45444</c:v>
                </c:pt>
                <c:pt idx="38">
                  <c:v>45474</c:v>
                </c:pt>
                <c:pt idx="39">
                  <c:v>45505</c:v>
                </c:pt>
                <c:pt idx="40">
                  <c:v>45536</c:v>
                </c:pt>
                <c:pt idx="41">
                  <c:v>45566</c:v>
                </c:pt>
                <c:pt idx="42">
                  <c:v>45597</c:v>
                </c:pt>
                <c:pt idx="43">
                  <c:v>45627</c:v>
                </c:pt>
                <c:pt idx="44">
                  <c:v>45658</c:v>
                </c:pt>
              </c:numCache>
            </c:numRef>
          </c:cat>
          <c:val>
            <c:numRef>
              <c:f>Planilha1!$B$2:$B$46</c:f>
              <c:numCache>
                <c:formatCode>0.00%</c:formatCode>
                <c:ptCount val="45"/>
                <c:pt idx="0">
                  <c:v>4.8998400000002098E-3</c:v>
                </c:pt>
                <c:pt idx="1">
                  <c:v>3.2175674343821736E-3</c:v>
                </c:pt>
                <c:pt idx="2">
                  <c:v>4.0663705051990915E-3</c:v>
                </c:pt>
                <c:pt idx="3">
                  <c:v>5.6630352642184079E-3</c:v>
                </c:pt>
                <c:pt idx="4">
                  <c:v>4.5721496740174228E-3</c:v>
                </c:pt>
                <c:pt idx="5">
                  <c:v>5.5270338442194866E-3</c:v>
                </c:pt>
                <c:pt idx="6">
                  <c:v>8.2753601096452467E-3</c:v>
                </c:pt>
                <c:pt idx="7">
                  <c:v>8.5415016247136766E-3</c:v>
                </c:pt>
                <c:pt idx="8">
                  <c:v>7.9673567779796617E-3</c:v>
                </c:pt>
                <c:pt idx="9">
                  <c:v>8.7349653848194375E-3</c:v>
                </c:pt>
                <c:pt idx="10">
                  <c:v>1.2723138001721201E-2</c:v>
                </c:pt>
                <c:pt idx="11">
                  <c:v>8.8233499145775589E-3</c:v>
                </c:pt>
                <c:pt idx="12">
                  <c:v>1.099245873626975E-2</c:v>
                </c:pt>
                <c:pt idx="13">
                  <c:v>1.0811616570880034E-2</c:v>
                </c:pt>
                <c:pt idx="14">
                  <c:v>1.1242985461079158E-2</c:v>
                </c:pt>
                <c:pt idx="15">
                  <c:v>1.1977030116838261E-2</c:v>
                </c:pt>
                <c:pt idx="16">
                  <c:v>1.1371234514534256E-2</c:v>
                </c:pt>
                <c:pt idx="17">
                  <c:v>1.0940693103799193E-2</c:v>
                </c:pt>
                <c:pt idx="18">
                  <c:v>1.1145422520037807E-2</c:v>
                </c:pt>
                <c:pt idx="19">
                  <c:v>1.1584020485079893E-2</c:v>
                </c:pt>
                <c:pt idx="20">
                  <c:v>1.1776134523737047E-2</c:v>
                </c:pt>
                <c:pt idx="21">
                  <c:v>9.4416909425161233E-3</c:v>
                </c:pt>
                <c:pt idx="22">
                  <c:v>1.2051855537672962E-2</c:v>
                </c:pt>
                <c:pt idx="23">
                  <c:v>9.2210502557248386E-3</c:v>
                </c:pt>
                <c:pt idx="24">
                  <c:v>1.0849841273237848E-2</c:v>
                </c:pt>
                <c:pt idx="25">
                  <c:v>1.1266235762775967E-2</c:v>
                </c:pt>
                <c:pt idx="26">
                  <c:v>1.1222039893441726E-2</c:v>
                </c:pt>
                <c:pt idx="27">
                  <c:v>1.2001642246054267E-2</c:v>
                </c:pt>
                <c:pt idx="28">
                  <c:v>1.0648668913955994E-2</c:v>
                </c:pt>
                <c:pt idx="29">
                  <c:v>1.057816284183466E-2</c:v>
                </c:pt>
                <c:pt idx="30">
                  <c:v>9.7249380969672838E-3</c:v>
                </c:pt>
                <c:pt idx="31">
                  <c:v>9.606960935425457E-3</c:v>
                </c:pt>
                <c:pt idx="32">
                  <c:v>1.0123327922572756E-2</c:v>
                </c:pt>
                <c:pt idx="33">
                  <c:v>8.5275392089503299E-3</c:v>
                </c:pt>
                <c:pt idx="34">
                  <c:v>9.1389908519341478E-3</c:v>
                </c:pt>
                <c:pt idx="35">
                  <c:v>9.345585352025898E-3</c:v>
                </c:pt>
                <c:pt idx="36">
                  <c:v>8.7317479106798768E-3</c:v>
                </c:pt>
                <c:pt idx="37">
                  <c:v>8.108957256185656E-3</c:v>
                </c:pt>
                <c:pt idx="38">
                  <c:v>9.7691812335516381E-3</c:v>
                </c:pt>
                <c:pt idx="39">
                  <c:v>9.3772516581425158E-3</c:v>
                </c:pt>
                <c:pt idx="40">
                  <c:v>8.4050567784628161E-3</c:v>
                </c:pt>
                <c:pt idx="41">
                  <c:v>7.8962655082757127E-3</c:v>
                </c:pt>
                <c:pt idx="42">
                  <c:v>8.0587382913048788E-3</c:v>
                </c:pt>
                <c:pt idx="43">
                  <c:v>8.8180646211868385E-3</c:v>
                </c:pt>
                <c:pt idx="44">
                  <c:v>1.103969022536222E-2</c:v>
                </c:pt>
              </c:numCache>
            </c:numRef>
          </c:val>
          <c:extLst>
            <c:ext xmlns:c16="http://schemas.microsoft.com/office/drawing/2014/chart" uri="{C3380CC4-5D6E-409C-BE32-E72D297353CC}">
              <c16:uniqueId val="{00000000-4174-4E6E-9717-2E9C32E9582E}"/>
            </c:ext>
          </c:extLst>
        </c:ser>
        <c:ser>
          <c:idx val="1"/>
          <c:order val="1"/>
          <c:tx>
            <c:strRef>
              <c:f>Planilha1!$C$1</c:f>
              <c:strCache>
                <c:ptCount val="1"/>
                <c:pt idx="0">
                  <c:v>CDI</c:v>
                </c:pt>
              </c:strCache>
            </c:strRef>
          </c:tx>
          <c:spPr>
            <a:solidFill>
              <a:srgbClr val="BDB083"/>
            </a:solidFill>
            <a:ln>
              <a:noFill/>
            </a:ln>
            <a:effectLst/>
          </c:spPr>
          <c:invertIfNegative val="0"/>
          <c:cat>
            <c:numRef>
              <c:f>Planilha1!$A$2:$A$46</c:f>
              <c:numCache>
                <c:formatCode>[$-416]mmmm\-yy;@</c:formatCode>
                <c:ptCount val="45"/>
                <c:pt idx="0">
                  <c:v>44317</c:v>
                </c:pt>
                <c:pt idx="1">
                  <c:v>44348</c:v>
                </c:pt>
                <c:pt idx="2">
                  <c:v>44378</c:v>
                </c:pt>
                <c:pt idx="3">
                  <c:v>44409</c:v>
                </c:pt>
                <c:pt idx="4">
                  <c:v>44440</c:v>
                </c:pt>
                <c:pt idx="5">
                  <c:v>44470</c:v>
                </c:pt>
                <c:pt idx="6">
                  <c:v>44501</c:v>
                </c:pt>
                <c:pt idx="7">
                  <c:v>44531</c:v>
                </c:pt>
                <c:pt idx="8">
                  <c:v>44562</c:v>
                </c:pt>
                <c:pt idx="9">
                  <c:v>44593</c:v>
                </c:pt>
                <c:pt idx="10">
                  <c:v>44621</c:v>
                </c:pt>
                <c:pt idx="11">
                  <c:v>44652</c:v>
                </c:pt>
                <c:pt idx="12">
                  <c:v>44682</c:v>
                </c:pt>
                <c:pt idx="13">
                  <c:v>44713</c:v>
                </c:pt>
                <c:pt idx="14">
                  <c:v>44743</c:v>
                </c:pt>
                <c:pt idx="15">
                  <c:v>44774</c:v>
                </c:pt>
                <c:pt idx="16">
                  <c:v>44805</c:v>
                </c:pt>
                <c:pt idx="17">
                  <c:v>44835</c:v>
                </c:pt>
                <c:pt idx="18">
                  <c:v>44866</c:v>
                </c:pt>
                <c:pt idx="19">
                  <c:v>44896</c:v>
                </c:pt>
                <c:pt idx="20">
                  <c:v>44927</c:v>
                </c:pt>
                <c:pt idx="21">
                  <c:v>44958</c:v>
                </c:pt>
                <c:pt idx="22">
                  <c:v>44986</c:v>
                </c:pt>
                <c:pt idx="23">
                  <c:v>45017</c:v>
                </c:pt>
                <c:pt idx="24">
                  <c:v>45047</c:v>
                </c:pt>
                <c:pt idx="25">
                  <c:v>45078</c:v>
                </c:pt>
                <c:pt idx="26">
                  <c:v>45108</c:v>
                </c:pt>
                <c:pt idx="27">
                  <c:v>45139</c:v>
                </c:pt>
                <c:pt idx="28">
                  <c:v>45170</c:v>
                </c:pt>
                <c:pt idx="29">
                  <c:v>45200</c:v>
                </c:pt>
                <c:pt idx="30">
                  <c:v>45231</c:v>
                </c:pt>
                <c:pt idx="31">
                  <c:v>45261</c:v>
                </c:pt>
                <c:pt idx="32">
                  <c:v>45292</c:v>
                </c:pt>
                <c:pt idx="33">
                  <c:v>45323</c:v>
                </c:pt>
                <c:pt idx="34">
                  <c:v>45352</c:v>
                </c:pt>
                <c:pt idx="35">
                  <c:v>45383</c:v>
                </c:pt>
                <c:pt idx="36">
                  <c:v>45413</c:v>
                </c:pt>
                <c:pt idx="37">
                  <c:v>45444</c:v>
                </c:pt>
                <c:pt idx="38">
                  <c:v>45474</c:v>
                </c:pt>
                <c:pt idx="39">
                  <c:v>45505</c:v>
                </c:pt>
                <c:pt idx="40">
                  <c:v>45536</c:v>
                </c:pt>
                <c:pt idx="41">
                  <c:v>45566</c:v>
                </c:pt>
                <c:pt idx="42">
                  <c:v>45597</c:v>
                </c:pt>
                <c:pt idx="43">
                  <c:v>45627</c:v>
                </c:pt>
                <c:pt idx="44">
                  <c:v>45658</c:v>
                </c:pt>
              </c:numCache>
            </c:numRef>
          </c:cat>
          <c:val>
            <c:numRef>
              <c:f>Planilha1!$C$2:$C$46</c:f>
              <c:numCache>
                <c:formatCode>0.00%</c:formatCode>
                <c:ptCount val="45"/>
                <c:pt idx="0">
                  <c:v>1.9921469364898598E-3</c:v>
                </c:pt>
                <c:pt idx="1">
                  <c:v>3.0489845542591709E-3</c:v>
                </c:pt>
                <c:pt idx="2">
                  <c:v>3.5561637462775408E-3</c:v>
                </c:pt>
                <c:pt idx="3">
                  <c:v>4.2413772952107909E-3</c:v>
                </c:pt>
                <c:pt idx="4">
                  <c:v>4.3821867949409565E-3</c:v>
                </c:pt>
                <c:pt idx="5">
                  <c:v>4.8039309386869178E-3</c:v>
                </c:pt>
                <c:pt idx="6">
                  <c:v>5.8675468388833529E-3</c:v>
                </c:pt>
                <c:pt idx="7">
                  <c:v>7.6355573592017389E-3</c:v>
                </c:pt>
                <c:pt idx="8">
                  <c:v>7.3227559539161824E-3</c:v>
                </c:pt>
                <c:pt idx="9">
                  <c:v>7.4957662692651805E-3</c:v>
                </c:pt>
                <c:pt idx="10">
                  <c:v>9.2344822591881037E-3</c:v>
                </c:pt>
                <c:pt idx="11">
                  <c:v>8.34325163831795E-3</c:v>
                </c:pt>
                <c:pt idx="12">
                  <c:v>1.0310223643963834E-2</c:v>
                </c:pt>
                <c:pt idx="13">
                  <c:v>1.0135477621973754E-2</c:v>
                </c:pt>
                <c:pt idx="14">
                  <c:v>1.0348528288470327E-2</c:v>
                </c:pt>
                <c:pt idx="15">
                  <c:v>1.1675934032394419E-2</c:v>
                </c:pt>
                <c:pt idx="16">
                  <c:v>1.0719830392053709E-2</c:v>
                </c:pt>
                <c:pt idx="17">
                  <c:v>1.0206766202562889E-2</c:v>
                </c:pt>
                <c:pt idx="18">
                  <c:v>1.0206766202563333E-2</c:v>
                </c:pt>
                <c:pt idx="19">
                  <c:v>1.1233155156776142E-2</c:v>
                </c:pt>
                <c:pt idx="20">
                  <c:v>1.1233155156776364E-2</c:v>
                </c:pt>
                <c:pt idx="21">
                  <c:v>9.1814190202490487E-3</c:v>
                </c:pt>
                <c:pt idx="22">
                  <c:v>1.1746740629072105E-2</c:v>
                </c:pt>
                <c:pt idx="23">
                  <c:v>9.1814190202494927E-3</c:v>
                </c:pt>
                <c:pt idx="24">
                  <c:v>1.1233155156776586E-2</c:v>
                </c:pt>
                <c:pt idx="25">
                  <c:v>1.0719830392053487E-2</c:v>
                </c:pt>
                <c:pt idx="26">
                  <c:v>1.0719830392053487E-2</c:v>
                </c:pt>
                <c:pt idx="27">
                  <c:v>1.1392757195864744E-2</c:v>
                </c:pt>
                <c:pt idx="28">
                  <c:v>9.7468428306386468E-3</c:v>
                </c:pt>
                <c:pt idx="29">
                  <c:v>9.9757191050910965E-3</c:v>
                </c:pt>
                <c:pt idx="30">
                  <c:v>9.1777257185545746E-3</c:v>
                </c:pt>
                <c:pt idx="31">
                  <c:v>8.9631795677775905E-3</c:v>
                </c:pt>
                <c:pt idx="32">
                  <c:v>9.6669555417827624E-3</c:v>
                </c:pt>
                <c:pt idx="33">
                  <c:v>8.0200330802822073E-3</c:v>
                </c:pt>
                <c:pt idx="34">
                  <c:v>8.3348054593552767E-3</c:v>
                </c:pt>
                <c:pt idx="35">
                  <c:v>8.8742293650121429E-3</c:v>
                </c:pt>
                <c:pt idx="36">
                  <c:v>8.3333821157587362E-3</c:v>
                </c:pt>
                <c:pt idx="37">
                  <c:v>7.8832875793846124E-3</c:v>
                </c:pt>
                <c:pt idx="38">
                  <c:v>9.0711288991511818E-3</c:v>
                </c:pt>
                <c:pt idx="39">
                  <c:v>8.6750263260997329E-3</c:v>
                </c:pt>
                <c:pt idx="40">
                  <c:v>8.3424328794066138E-3</c:v>
                </c:pt>
                <c:pt idx="41">
                  <c:v>9.2794693386626381E-3</c:v>
                </c:pt>
                <c:pt idx="42">
                  <c:v>7.911911900637671E-3</c:v>
                </c:pt>
                <c:pt idx="43">
                  <c:v>9.2784910502756723E-3</c:v>
                </c:pt>
                <c:pt idx="44">
                  <c:v>1.0096473176575582E-2</c:v>
                </c:pt>
              </c:numCache>
            </c:numRef>
          </c:val>
          <c:extLst>
            <c:ext xmlns:c16="http://schemas.microsoft.com/office/drawing/2014/chart" uri="{C3380CC4-5D6E-409C-BE32-E72D297353CC}">
              <c16:uniqueId val="{00000001-4174-4E6E-9717-2E9C32E9582E}"/>
            </c:ext>
          </c:extLst>
        </c:ser>
        <c:dLbls>
          <c:showLegendKey val="0"/>
          <c:showVal val="0"/>
          <c:showCatName val="0"/>
          <c:showSerName val="0"/>
          <c:showPercent val="0"/>
          <c:showBubbleSize val="0"/>
        </c:dLbls>
        <c:gapWidth val="50"/>
        <c:overlap val="-5"/>
        <c:axId val="1899216256"/>
        <c:axId val="1899213376"/>
      </c:barChart>
      <c:dateAx>
        <c:axId val="1899216256"/>
        <c:scaling>
          <c:orientation val="minMax"/>
          <c:max val="45688"/>
          <c:min val="44317"/>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0"/>
        <c:lblOffset val="100"/>
        <c:baseTimeUnit val="months"/>
        <c:majorUnit val="4"/>
        <c:majorTimeUnit val="months"/>
      </c:dateAx>
      <c:valAx>
        <c:axId val="1899213376"/>
        <c:scaling>
          <c:orientation val="minMax"/>
          <c:max val="2.5000000000000005E-2"/>
          <c:min val="0"/>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1.0000000000000002E-2"/>
      </c:valAx>
      <c:spPr>
        <a:noFill/>
        <a:ln>
          <a:noFill/>
        </a:ln>
        <a:effectLst/>
      </c:spPr>
    </c:plotArea>
    <c:legend>
      <c:legendPos val="r"/>
      <c:layout>
        <c:manualLayout>
          <c:xMode val="edge"/>
          <c:yMode val="edge"/>
          <c:x val="0.10650352649215217"/>
          <c:y val="0.22783173195761647"/>
          <c:w val="0.42600808249614036"/>
          <c:h val="0.2856458637381851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últimos 3 anos</a:t>
            </a:r>
            <a:endParaRPr lang="pt-BR" sz="1000" b="1" baseline="0" dirty="0">
              <a:solidFill>
                <a:schemeClr val="tx1"/>
              </a:solidFill>
              <a:latin typeface="Poppins" panose="00000500000000000000" pitchFamily="2" charset="0"/>
              <a:cs typeface="Poppins" panose="00000500000000000000" pitchFamily="2" charset="0"/>
            </a:endParaRPr>
          </a:p>
        </c:rich>
      </c:tx>
      <c:layout>
        <c:manualLayout>
          <c:xMode val="edge"/>
          <c:yMode val="edge"/>
          <c:x val="0.34225102854975364"/>
          <c:y val="7.737178204291662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Alfa Cash FI Renda Fixa Referenciado DI</c:v>
                </c:pt>
              </c:strCache>
            </c:strRef>
          </c:tx>
          <c:spPr>
            <a:ln w="28575" cap="rnd">
              <a:solidFill>
                <a:srgbClr val="042E27"/>
              </a:solidFill>
              <a:round/>
            </a:ln>
            <a:effectLst/>
          </c:spPr>
          <c:marker>
            <c:symbol val="none"/>
          </c:marker>
          <c:dLbls>
            <c:dLbl>
              <c:idx val="35"/>
              <c:layout>
                <c:manualLayout>
                  <c:x val="-2.124947231871413E-2"/>
                  <c:y val="-9.1527827286823626E-2"/>
                </c:manualLayout>
              </c:layout>
              <c:tx>
                <c:rich>
                  <a:bodyPr/>
                  <a:lstStyle/>
                  <a:p>
                    <a:r>
                      <a:rPr lang="en-US" dirty="0"/>
                      <a:t>43,94%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06DB-4F4C-803C-D988ECA99FAA}"/>
                </c:ext>
              </c:extLst>
            </c:dLbl>
            <c:dLbl>
              <c:idx val="44"/>
              <c:layout>
                <c:manualLayout>
                  <c:x val="-1.4874630623099783E-2"/>
                  <c:y val="-9.1527827286823599E-2"/>
                </c:manualLayout>
              </c:layout>
              <c:tx>
                <c:rich>
                  <a:bodyPr/>
                  <a:lstStyle/>
                  <a:p>
                    <a:r>
                      <a:rPr lang="en-US" dirty="0"/>
                      <a:t>51,70%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06DB-4F4C-803C-D988ECA99FAA}"/>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6DB-4F4C-803C-D988ECA99FAA}"/>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Planilha1!$B$2:$B$38</c:f>
              <c:numCache>
                <c:formatCode>General</c:formatCode>
                <c:ptCount val="37"/>
                <c:pt idx="0">
                  <c:v>100</c:v>
                </c:pt>
                <c:pt idx="1">
                  <c:v>100.87349653848194</c:v>
                </c:pt>
                <c:pt idx="2">
                  <c:v>102.15692395565719</c:v>
                </c:pt>
                <c:pt idx="3">
                  <c:v>103.05829024191485</c:v>
                </c:pt>
                <c:pt idx="4">
                  <c:v>104.1911542448296</c:v>
                </c:pt>
                <c:pt idx="5">
                  <c:v>105.31762905460212</c:v>
                </c:pt>
                <c:pt idx="6">
                  <c:v>106.50171362685835</c:v>
                </c:pt>
                <c:pt idx="7">
                  <c:v>107.77728785846212</c:v>
                </c:pt>
                <c:pt idx="8">
                  <c:v>109.00284867404116</c:v>
                </c:pt>
                <c:pt idx="9">
                  <c:v>110.1954153888237</c:v>
                </c:pt>
                <c:pt idx="10">
                  <c:v>111.42358985310322</c:v>
                </c:pt>
                <c:pt idx="11">
                  <c:v>112.71432300048271</c:v>
                </c:pt>
                <c:pt idx="12">
                  <c:v>114.04166203088835</c:v>
                </c:pt>
                <c:pt idx="13">
                  <c:v>115.11840815835487</c:v>
                </c:pt>
                <c:pt idx="14">
                  <c:v>116.50579858320623</c:v>
                </c:pt>
                <c:pt idx="15">
                  <c:v>117.58010440702533</c:v>
                </c:pt>
                <c:pt idx="16">
                  <c:v>118.85582987673229</c:v>
                </c:pt>
                <c:pt idx="17">
                  <c:v>120.19488767790395</c:v>
                </c:pt>
                <c:pt idx="18">
                  <c:v>121.54371950241314</c:v>
                </c:pt>
                <c:pt idx="19">
                  <c:v>123.00244374113588</c:v>
                </c:pt>
                <c:pt idx="20">
                  <c:v>124.31225604014273</c:v>
                </c:pt>
                <c:pt idx="21">
                  <c:v>125.62725132777121</c:v>
                </c:pt>
                <c:pt idx="22">
                  <c:v>126.84896857022594</c:v>
                </c:pt>
                <c:pt idx="23">
                  <c:v>128.0676016559791</c:v>
                </c:pt>
                <c:pt idx="24">
                  <c:v>129.36407198379999</c:v>
                </c:pt>
                <c:pt idx="25">
                  <c:v>130.46722917987131</c:v>
                </c:pt>
                <c:pt idx="26">
                  <c:v>131.65956799382334</c:v>
                </c:pt>
                <c:pt idx="27">
                  <c:v>132.89000372392047</c:v>
                </c:pt>
                <c:pt idx="28">
                  <c:v>134.05036573628706</c:v>
                </c:pt>
                <c:pt idx="29">
                  <c:v>135.13737442221867</c:v>
                </c:pt>
                <c:pt idx="30">
                  <c:v>136.45755592437564</c:v>
                </c:pt>
                <c:pt idx="31">
                  <c:v>137.73715276693358</c:v>
                </c:pt>
                <c:pt idx="32">
                  <c:v>138.89484135644346</c:v>
                </c:pt>
                <c:pt idx="33">
                  <c:v>139.99159190152378</c:v>
                </c:pt>
                <c:pt idx="34">
                  <c:v>141.11974750364132</c:v>
                </c:pt>
                <c:pt idx="35">
                  <c:v>142.36415055645401</c:v>
                </c:pt>
                <c:pt idx="36">
                  <c:v>143.93580667779409</c:v>
                </c:pt>
              </c:numCache>
            </c:numRef>
          </c:val>
          <c:smooth val="0"/>
          <c:extLst>
            <c:ext xmlns:c16="http://schemas.microsoft.com/office/drawing/2014/chart" uri="{C3380CC4-5D6E-409C-BE32-E72D297353CC}">
              <c16:uniqueId val="{00000002-06DB-4F4C-803C-D988ECA99FAA}"/>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5"/>
              <c:layout>
                <c:manualLayout>
                  <c:x val="-2.124947231871413E-2"/>
                  <c:y val="0.14785264407871498"/>
                </c:manualLayout>
              </c:layout>
              <c:tx>
                <c:rich>
                  <a:bodyPr/>
                  <a:lstStyle/>
                  <a:p>
                    <a:r>
                      <a:rPr lang="en-US" dirty="0"/>
                      <a:t>41,24%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06DB-4F4C-803C-D988ECA99FAA}"/>
                </c:ext>
              </c:extLst>
            </c:dLbl>
            <c:dLbl>
              <c:idx val="44"/>
              <c:layout>
                <c:manualLayout>
                  <c:x val="-1.6999577854971335E-2"/>
                  <c:y val="0.11969023568276932"/>
                </c:manualLayout>
              </c:layout>
              <c:tx>
                <c:rich>
                  <a:bodyPr/>
                  <a:lstStyle/>
                  <a:p>
                    <a:r>
                      <a:rPr lang="en-US" dirty="0"/>
                      <a:t>47,51%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06DB-4F4C-803C-D988ECA99FAA}"/>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06DB-4F4C-803C-D988ECA99FAA}"/>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Planilha1!$C$2:$C$38</c:f>
              <c:numCache>
                <c:formatCode>General</c:formatCode>
                <c:ptCount val="37"/>
                <c:pt idx="0">
                  <c:v>100</c:v>
                </c:pt>
                <c:pt idx="1">
                  <c:v>100.74957662692651</c:v>
                </c:pt>
                <c:pt idx="2">
                  <c:v>101.67994680490858</c:v>
                </c:pt>
                <c:pt idx="3">
                  <c:v>102.52828818767271</c:v>
                </c:pt>
                <c:pt idx="4">
                  <c:v>103.58537776872039</c:v>
                </c:pt>
                <c:pt idx="5">
                  <c:v>104.63526504705895</c:v>
                </c:pt>
                <c:pt idx="6">
                  <c:v>105.71808604737004</c:v>
                </c:pt>
                <c:pt idx="7">
                  <c:v>106.95244344609013</c:v>
                </c:pt>
                <c:pt idx="8">
                  <c:v>108.09895549984793</c:v>
                </c:pt>
                <c:pt idx="9">
                  <c:v>109.20229626537613</c:v>
                </c:pt>
                <c:pt idx="10">
                  <c:v>110.31689857213988</c:v>
                </c:pt>
                <c:pt idx="11">
                  <c:v>111.55610541021505</c:v>
                </c:pt>
                <c:pt idx="12">
                  <c:v>112.8092324509737</c:v>
                </c:pt>
                <c:pt idx="13">
                  <c:v>113.84498128345876</c:v>
                </c:pt>
                <c:pt idx="14">
                  <c:v>115.18228875051712</c:v>
                </c:pt>
                <c:pt idx="15">
                  <c:v>116.23982560724698</c:v>
                </c:pt>
                <c:pt idx="16">
                  <c:v>117.54556560368984</c:v>
                </c:pt>
                <c:pt idx="17">
                  <c:v>118.8056341302994</c:v>
                </c:pt>
                <c:pt idx="18">
                  <c:v>120.07921037779657</c:v>
                </c:pt>
                <c:pt idx="19">
                  <c:v>121.44724366590196</c:v>
                </c:pt>
                <c:pt idx="20">
                  <c:v>122.63097086212778</c:v>
                </c:pt>
                <c:pt idx="21">
                  <c:v>123.85430298103299</c:v>
                </c:pt>
                <c:pt idx="22">
                  <c:v>124.99100380285566</c:v>
                </c:pt>
                <c:pt idx="23">
                  <c:v>126.11132061429743</c:v>
                </c:pt>
                <c:pt idx="24">
                  <c:v>127.33043314399136</c:v>
                </c:pt>
                <c:pt idx="25">
                  <c:v>128.35162742993282</c:v>
                </c:pt>
                <c:pt idx="26">
                  <c:v>129.42141327495295</c:v>
                </c:pt>
                <c:pt idx="27">
                  <c:v>130.56992858109891</c:v>
                </c:pt>
                <c:pt idx="28">
                  <c:v>131.65801768879254</c:v>
                </c:pt>
                <c:pt idx="29">
                  <c:v>132.69591570436501</c:v>
                </c:pt>
                <c:pt idx="30">
                  <c:v>133.89961746011019</c:v>
                </c:pt>
                <c:pt idx="31">
                  <c:v>135.06120016663132</c:v>
                </c:pt>
                <c:pt idx="32">
                  <c:v>136.18793916363356</c:v>
                </c:pt>
                <c:pt idx="33">
                  <c:v>137.45169096939816</c:v>
                </c:pt>
                <c:pt idx="34">
                  <c:v>138.53919663894172</c:v>
                </c:pt>
                <c:pt idx="35">
                  <c:v>139.82463133506852</c:v>
                </c:pt>
                <c:pt idx="36">
                  <c:v>141.23636697476761</c:v>
                </c:pt>
              </c:numCache>
            </c:numRef>
          </c:val>
          <c:smooth val="0"/>
          <c:extLst>
            <c:ext xmlns:c16="http://schemas.microsoft.com/office/drawing/2014/chart" uri="{C3380CC4-5D6E-409C-BE32-E72D297353CC}">
              <c16:uniqueId val="{00000005-06DB-4F4C-803C-D988ECA99FAA}"/>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7"/>
        <c:majorTimeUnit val="months"/>
      </c:dateAx>
      <c:valAx>
        <c:axId val="454887551"/>
        <c:scaling>
          <c:orientation val="minMax"/>
          <c:max val="16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20"/>
      </c:valAx>
      <c:spPr>
        <a:noFill/>
        <a:ln>
          <a:noFill/>
        </a:ln>
        <a:effectLst/>
      </c:spPr>
    </c:plotArea>
    <c:legend>
      <c:legendPos val="r"/>
      <c:layout>
        <c:manualLayout>
          <c:xMode val="edge"/>
          <c:yMode val="edge"/>
          <c:x val="8.5570621115383133E-2"/>
          <c:y val="0.26816877265674072"/>
          <c:w val="0.44906593510478082"/>
          <c:h val="0.30172805203171266"/>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r>
              <a:rPr lang="en-US" sz="1000" b="1" dirty="0">
                <a:solidFill>
                  <a:schemeClr val="tx1"/>
                </a:solidFill>
                <a:latin typeface="Poppins" panose="00000500000000000000" pitchFamily="2" charset="0"/>
                <a:cs typeface="Poppins" panose="00000500000000000000" pitchFamily="2" charset="0"/>
              </a:rPr>
              <a:t>Drawdown</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endParaRPr lang="pt-BR"/>
        </a:p>
      </c:txPr>
    </c:title>
    <c:autoTitleDeleted val="0"/>
    <c:plotArea>
      <c:layout>
        <c:manualLayout>
          <c:layoutTarget val="inner"/>
          <c:xMode val="edge"/>
          <c:yMode val="edge"/>
          <c:x val="6.9984023736163414E-2"/>
          <c:y val="0.14082450041803235"/>
          <c:w val="0.91069230476625207"/>
          <c:h val="0.74641845795477157"/>
        </c:manualLayout>
      </c:layout>
      <c:lineChart>
        <c:grouping val="standard"/>
        <c:varyColors val="0"/>
        <c:ser>
          <c:idx val="0"/>
          <c:order val="0"/>
          <c:tx>
            <c:strRef>
              <c:f>Planilha1!$B$1</c:f>
              <c:strCache>
                <c:ptCount val="1"/>
                <c:pt idx="0">
                  <c:v>Alfa Cash FI Renda Fixa Referenciado DI</c:v>
                </c:pt>
              </c:strCache>
            </c:strRef>
          </c:tx>
          <c:spPr>
            <a:ln w="28575" cap="rnd">
              <a:solidFill>
                <a:srgbClr val="042E27"/>
              </a:solidFill>
              <a:round/>
            </a:ln>
            <a:effectLst/>
          </c:spPr>
          <c:marker>
            <c:symbol val="none"/>
          </c:marker>
          <c:cat>
            <c:numRef>
              <c:f>Planilha1!$A$2:$A$941</c:f>
              <c:numCache>
                <c:formatCode>dd/mm/yy</c:formatCode>
                <c:ptCount val="940"/>
                <c:pt idx="0">
                  <c:v>44326</c:v>
                </c:pt>
                <c:pt idx="1">
                  <c:v>44327</c:v>
                </c:pt>
                <c:pt idx="2">
                  <c:v>44328</c:v>
                </c:pt>
                <c:pt idx="3">
                  <c:v>44329</c:v>
                </c:pt>
                <c:pt idx="4">
                  <c:v>44330</c:v>
                </c:pt>
                <c:pt idx="5">
                  <c:v>44333</c:v>
                </c:pt>
                <c:pt idx="6">
                  <c:v>44334</c:v>
                </c:pt>
                <c:pt idx="7">
                  <c:v>44335</c:v>
                </c:pt>
                <c:pt idx="8">
                  <c:v>44336</c:v>
                </c:pt>
                <c:pt idx="9">
                  <c:v>44337</c:v>
                </c:pt>
                <c:pt idx="10">
                  <c:v>44340</c:v>
                </c:pt>
                <c:pt idx="11">
                  <c:v>44341</c:v>
                </c:pt>
                <c:pt idx="12">
                  <c:v>44342</c:v>
                </c:pt>
                <c:pt idx="13">
                  <c:v>44343</c:v>
                </c:pt>
                <c:pt idx="14">
                  <c:v>44344</c:v>
                </c:pt>
                <c:pt idx="15">
                  <c:v>44347</c:v>
                </c:pt>
                <c:pt idx="16">
                  <c:v>44348</c:v>
                </c:pt>
                <c:pt idx="17">
                  <c:v>44349</c:v>
                </c:pt>
                <c:pt idx="18">
                  <c:v>44351</c:v>
                </c:pt>
                <c:pt idx="19">
                  <c:v>44354</c:v>
                </c:pt>
                <c:pt idx="20">
                  <c:v>44355</c:v>
                </c:pt>
                <c:pt idx="21">
                  <c:v>44356</c:v>
                </c:pt>
                <c:pt idx="22">
                  <c:v>44357</c:v>
                </c:pt>
                <c:pt idx="23">
                  <c:v>44358</c:v>
                </c:pt>
                <c:pt idx="24">
                  <c:v>44361</c:v>
                </c:pt>
                <c:pt idx="25">
                  <c:v>44362</c:v>
                </c:pt>
                <c:pt idx="26">
                  <c:v>44363</c:v>
                </c:pt>
                <c:pt idx="27">
                  <c:v>44364</c:v>
                </c:pt>
                <c:pt idx="28">
                  <c:v>44365</c:v>
                </c:pt>
                <c:pt idx="29">
                  <c:v>44368</c:v>
                </c:pt>
                <c:pt idx="30">
                  <c:v>44369</c:v>
                </c:pt>
                <c:pt idx="31">
                  <c:v>44370</c:v>
                </c:pt>
                <c:pt idx="32">
                  <c:v>44371</c:v>
                </c:pt>
                <c:pt idx="33">
                  <c:v>44372</c:v>
                </c:pt>
                <c:pt idx="34">
                  <c:v>44375</c:v>
                </c:pt>
                <c:pt idx="35">
                  <c:v>44376</c:v>
                </c:pt>
                <c:pt idx="36">
                  <c:v>44377</c:v>
                </c:pt>
                <c:pt idx="37">
                  <c:v>44378</c:v>
                </c:pt>
                <c:pt idx="38">
                  <c:v>44379</c:v>
                </c:pt>
                <c:pt idx="39">
                  <c:v>44382</c:v>
                </c:pt>
                <c:pt idx="40">
                  <c:v>44383</c:v>
                </c:pt>
                <c:pt idx="41">
                  <c:v>44384</c:v>
                </c:pt>
                <c:pt idx="42">
                  <c:v>44385</c:v>
                </c:pt>
                <c:pt idx="43">
                  <c:v>44386</c:v>
                </c:pt>
                <c:pt idx="44">
                  <c:v>44389</c:v>
                </c:pt>
                <c:pt idx="45">
                  <c:v>44390</c:v>
                </c:pt>
                <c:pt idx="46">
                  <c:v>44391</c:v>
                </c:pt>
                <c:pt idx="47">
                  <c:v>44392</c:v>
                </c:pt>
                <c:pt idx="48">
                  <c:v>44393</c:v>
                </c:pt>
                <c:pt idx="49">
                  <c:v>44396</c:v>
                </c:pt>
                <c:pt idx="50">
                  <c:v>44397</c:v>
                </c:pt>
                <c:pt idx="51">
                  <c:v>44398</c:v>
                </c:pt>
                <c:pt idx="52">
                  <c:v>44399</c:v>
                </c:pt>
                <c:pt idx="53">
                  <c:v>44400</c:v>
                </c:pt>
                <c:pt idx="54">
                  <c:v>44403</c:v>
                </c:pt>
                <c:pt idx="55">
                  <c:v>44404</c:v>
                </c:pt>
                <c:pt idx="56">
                  <c:v>44405</c:v>
                </c:pt>
                <c:pt idx="57">
                  <c:v>44406</c:v>
                </c:pt>
                <c:pt idx="58">
                  <c:v>44407</c:v>
                </c:pt>
                <c:pt idx="59">
                  <c:v>44410</c:v>
                </c:pt>
                <c:pt idx="60">
                  <c:v>44411</c:v>
                </c:pt>
                <c:pt idx="61">
                  <c:v>44412</c:v>
                </c:pt>
                <c:pt idx="62">
                  <c:v>44413</c:v>
                </c:pt>
                <c:pt idx="63">
                  <c:v>44414</c:v>
                </c:pt>
                <c:pt idx="64">
                  <c:v>44417</c:v>
                </c:pt>
                <c:pt idx="65">
                  <c:v>44418</c:v>
                </c:pt>
                <c:pt idx="66">
                  <c:v>44419</c:v>
                </c:pt>
                <c:pt idx="67">
                  <c:v>44420</c:v>
                </c:pt>
                <c:pt idx="68">
                  <c:v>44421</c:v>
                </c:pt>
                <c:pt idx="69">
                  <c:v>44424</c:v>
                </c:pt>
                <c:pt idx="70">
                  <c:v>44425</c:v>
                </c:pt>
                <c:pt idx="71">
                  <c:v>44426</c:v>
                </c:pt>
                <c:pt idx="72">
                  <c:v>44427</c:v>
                </c:pt>
                <c:pt idx="73">
                  <c:v>44428</c:v>
                </c:pt>
                <c:pt idx="74">
                  <c:v>44431</c:v>
                </c:pt>
                <c:pt idx="75">
                  <c:v>44432</c:v>
                </c:pt>
                <c:pt idx="76">
                  <c:v>44433</c:v>
                </c:pt>
                <c:pt idx="77">
                  <c:v>44434</c:v>
                </c:pt>
                <c:pt idx="78">
                  <c:v>44435</c:v>
                </c:pt>
                <c:pt idx="79">
                  <c:v>44438</c:v>
                </c:pt>
                <c:pt idx="80">
                  <c:v>44439</c:v>
                </c:pt>
                <c:pt idx="81">
                  <c:v>44440</c:v>
                </c:pt>
                <c:pt idx="82">
                  <c:v>44441</c:v>
                </c:pt>
                <c:pt idx="83">
                  <c:v>44442</c:v>
                </c:pt>
                <c:pt idx="84">
                  <c:v>44445</c:v>
                </c:pt>
                <c:pt idx="85">
                  <c:v>44447</c:v>
                </c:pt>
                <c:pt idx="86">
                  <c:v>44448</c:v>
                </c:pt>
                <c:pt idx="87">
                  <c:v>44449</c:v>
                </c:pt>
                <c:pt idx="88">
                  <c:v>44452</c:v>
                </c:pt>
                <c:pt idx="89">
                  <c:v>44453</c:v>
                </c:pt>
                <c:pt idx="90">
                  <c:v>44454</c:v>
                </c:pt>
                <c:pt idx="91">
                  <c:v>44455</c:v>
                </c:pt>
                <c:pt idx="92">
                  <c:v>44456</c:v>
                </c:pt>
                <c:pt idx="93">
                  <c:v>44459</c:v>
                </c:pt>
                <c:pt idx="94">
                  <c:v>44460</c:v>
                </c:pt>
                <c:pt idx="95">
                  <c:v>44461</c:v>
                </c:pt>
                <c:pt idx="96">
                  <c:v>44462</c:v>
                </c:pt>
                <c:pt idx="97">
                  <c:v>44463</c:v>
                </c:pt>
                <c:pt idx="98">
                  <c:v>44466</c:v>
                </c:pt>
                <c:pt idx="99">
                  <c:v>44467</c:v>
                </c:pt>
                <c:pt idx="100">
                  <c:v>44468</c:v>
                </c:pt>
                <c:pt idx="101">
                  <c:v>44469</c:v>
                </c:pt>
                <c:pt idx="102">
                  <c:v>44470</c:v>
                </c:pt>
                <c:pt idx="103">
                  <c:v>44473</c:v>
                </c:pt>
                <c:pt idx="104">
                  <c:v>44474</c:v>
                </c:pt>
                <c:pt idx="105">
                  <c:v>44475</c:v>
                </c:pt>
                <c:pt idx="106">
                  <c:v>44476</c:v>
                </c:pt>
                <c:pt idx="107">
                  <c:v>44477</c:v>
                </c:pt>
                <c:pt idx="108">
                  <c:v>44480</c:v>
                </c:pt>
                <c:pt idx="109">
                  <c:v>44482</c:v>
                </c:pt>
                <c:pt idx="110">
                  <c:v>44483</c:v>
                </c:pt>
                <c:pt idx="111">
                  <c:v>44484</c:v>
                </c:pt>
                <c:pt idx="112">
                  <c:v>44487</c:v>
                </c:pt>
                <c:pt idx="113">
                  <c:v>44488</c:v>
                </c:pt>
                <c:pt idx="114">
                  <c:v>44489</c:v>
                </c:pt>
                <c:pt idx="115">
                  <c:v>44490</c:v>
                </c:pt>
                <c:pt idx="116">
                  <c:v>44491</c:v>
                </c:pt>
                <c:pt idx="117">
                  <c:v>44494</c:v>
                </c:pt>
                <c:pt idx="118">
                  <c:v>44495</c:v>
                </c:pt>
                <c:pt idx="119">
                  <c:v>44496</c:v>
                </c:pt>
                <c:pt idx="120">
                  <c:v>44497</c:v>
                </c:pt>
                <c:pt idx="121">
                  <c:v>44498</c:v>
                </c:pt>
                <c:pt idx="122">
                  <c:v>44501</c:v>
                </c:pt>
                <c:pt idx="123">
                  <c:v>44503</c:v>
                </c:pt>
                <c:pt idx="124">
                  <c:v>44504</c:v>
                </c:pt>
                <c:pt idx="125">
                  <c:v>44505</c:v>
                </c:pt>
                <c:pt idx="126">
                  <c:v>44508</c:v>
                </c:pt>
                <c:pt idx="127">
                  <c:v>44509</c:v>
                </c:pt>
                <c:pt idx="128">
                  <c:v>44510</c:v>
                </c:pt>
                <c:pt idx="129">
                  <c:v>44511</c:v>
                </c:pt>
                <c:pt idx="130">
                  <c:v>44512</c:v>
                </c:pt>
                <c:pt idx="131">
                  <c:v>44516</c:v>
                </c:pt>
                <c:pt idx="132">
                  <c:v>44517</c:v>
                </c:pt>
                <c:pt idx="133">
                  <c:v>44518</c:v>
                </c:pt>
                <c:pt idx="134">
                  <c:v>44519</c:v>
                </c:pt>
                <c:pt idx="135">
                  <c:v>44522</c:v>
                </c:pt>
                <c:pt idx="136">
                  <c:v>44523</c:v>
                </c:pt>
                <c:pt idx="137">
                  <c:v>44524</c:v>
                </c:pt>
                <c:pt idx="138">
                  <c:v>44525</c:v>
                </c:pt>
                <c:pt idx="139">
                  <c:v>44526</c:v>
                </c:pt>
                <c:pt idx="140">
                  <c:v>44529</c:v>
                </c:pt>
                <c:pt idx="141">
                  <c:v>44530</c:v>
                </c:pt>
                <c:pt idx="142">
                  <c:v>44531</c:v>
                </c:pt>
                <c:pt idx="143">
                  <c:v>44532</c:v>
                </c:pt>
                <c:pt idx="144">
                  <c:v>44533</c:v>
                </c:pt>
                <c:pt idx="145">
                  <c:v>44536</c:v>
                </c:pt>
                <c:pt idx="146">
                  <c:v>44537</c:v>
                </c:pt>
                <c:pt idx="147">
                  <c:v>44538</c:v>
                </c:pt>
                <c:pt idx="148">
                  <c:v>44539</c:v>
                </c:pt>
                <c:pt idx="149">
                  <c:v>44540</c:v>
                </c:pt>
                <c:pt idx="150">
                  <c:v>44543</c:v>
                </c:pt>
                <c:pt idx="151">
                  <c:v>44544</c:v>
                </c:pt>
                <c:pt idx="152">
                  <c:v>44545</c:v>
                </c:pt>
                <c:pt idx="153">
                  <c:v>44546</c:v>
                </c:pt>
                <c:pt idx="154">
                  <c:v>44547</c:v>
                </c:pt>
                <c:pt idx="155">
                  <c:v>44550</c:v>
                </c:pt>
                <c:pt idx="156">
                  <c:v>44551</c:v>
                </c:pt>
                <c:pt idx="157">
                  <c:v>44552</c:v>
                </c:pt>
                <c:pt idx="158">
                  <c:v>44553</c:v>
                </c:pt>
                <c:pt idx="159">
                  <c:v>44554</c:v>
                </c:pt>
                <c:pt idx="160">
                  <c:v>44557</c:v>
                </c:pt>
                <c:pt idx="161">
                  <c:v>44558</c:v>
                </c:pt>
                <c:pt idx="162">
                  <c:v>44559</c:v>
                </c:pt>
                <c:pt idx="163">
                  <c:v>44560</c:v>
                </c:pt>
                <c:pt idx="164">
                  <c:v>44561</c:v>
                </c:pt>
                <c:pt idx="165">
                  <c:v>44564</c:v>
                </c:pt>
                <c:pt idx="166">
                  <c:v>44565</c:v>
                </c:pt>
                <c:pt idx="167">
                  <c:v>44566</c:v>
                </c:pt>
                <c:pt idx="168">
                  <c:v>44567</c:v>
                </c:pt>
                <c:pt idx="169">
                  <c:v>44568</c:v>
                </c:pt>
                <c:pt idx="170">
                  <c:v>44571</c:v>
                </c:pt>
                <c:pt idx="171">
                  <c:v>44572</c:v>
                </c:pt>
                <c:pt idx="172">
                  <c:v>44573</c:v>
                </c:pt>
                <c:pt idx="173">
                  <c:v>44574</c:v>
                </c:pt>
                <c:pt idx="174">
                  <c:v>44575</c:v>
                </c:pt>
                <c:pt idx="175">
                  <c:v>44578</c:v>
                </c:pt>
                <c:pt idx="176">
                  <c:v>44579</c:v>
                </c:pt>
                <c:pt idx="177">
                  <c:v>44580</c:v>
                </c:pt>
                <c:pt idx="178">
                  <c:v>44581</c:v>
                </c:pt>
                <c:pt idx="179">
                  <c:v>44582</c:v>
                </c:pt>
                <c:pt idx="180">
                  <c:v>44585</c:v>
                </c:pt>
                <c:pt idx="181">
                  <c:v>44586</c:v>
                </c:pt>
                <c:pt idx="182">
                  <c:v>44587</c:v>
                </c:pt>
                <c:pt idx="183">
                  <c:v>44588</c:v>
                </c:pt>
                <c:pt idx="184">
                  <c:v>44589</c:v>
                </c:pt>
                <c:pt idx="185">
                  <c:v>44592</c:v>
                </c:pt>
                <c:pt idx="186">
                  <c:v>44593</c:v>
                </c:pt>
                <c:pt idx="187">
                  <c:v>44594</c:v>
                </c:pt>
                <c:pt idx="188">
                  <c:v>44595</c:v>
                </c:pt>
                <c:pt idx="189">
                  <c:v>44596</c:v>
                </c:pt>
                <c:pt idx="190">
                  <c:v>44599</c:v>
                </c:pt>
                <c:pt idx="191">
                  <c:v>44600</c:v>
                </c:pt>
                <c:pt idx="192">
                  <c:v>44601</c:v>
                </c:pt>
                <c:pt idx="193">
                  <c:v>44602</c:v>
                </c:pt>
                <c:pt idx="194">
                  <c:v>44603</c:v>
                </c:pt>
                <c:pt idx="195">
                  <c:v>44606</c:v>
                </c:pt>
                <c:pt idx="196">
                  <c:v>44607</c:v>
                </c:pt>
                <c:pt idx="197">
                  <c:v>44608</c:v>
                </c:pt>
                <c:pt idx="198">
                  <c:v>44609</c:v>
                </c:pt>
                <c:pt idx="199">
                  <c:v>44610</c:v>
                </c:pt>
                <c:pt idx="200">
                  <c:v>44613</c:v>
                </c:pt>
                <c:pt idx="201">
                  <c:v>44614</c:v>
                </c:pt>
                <c:pt idx="202">
                  <c:v>44615</c:v>
                </c:pt>
                <c:pt idx="203">
                  <c:v>44616</c:v>
                </c:pt>
                <c:pt idx="204">
                  <c:v>44617</c:v>
                </c:pt>
                <c:pt idx="205">
                  <c:v>44622</c:v>
                </c:pt>
                <c:pt idx="206">
                  <c:v>44623</c:v>
                </c:pt>
                <c:pt idx="207">
                  <c:v>44624</c:v>
                </c:pt>
                <c:pt idx="208">
                  <c:v>44627</c:v>
                </c:pt>
                <c:pt idx="209">
                  <c:v>44628</c:v>
                </c:pt>
                <c:pt idx="210">
                  <c:v>44629</c:v>
                </c:pt>
                <c:pt idx="211">
                  <c:v>44630</c:v>
                </c:pt>
                <c:pt idx="212">
                  <c:v>44631</c:v>
                </c:pt>
                <c:pt idx="213">
                  <c:v>44634</c:v>
                </c:pt>
                <c:pt idx="214">
                  <c:v>44635</c:v>
                </c:pt>
                <c:pt idx="215">
                  <c:v>44636</c:v>
                </c:pt>
                <c:pt idx="216">
                  <c:v>44637</c:v>
                </c:pt>
                <c:pt idx="217">
                  <c:v>44638</c:v>
                </c:pt>
                <c:pt idx="218">
                  <c:v>44641</c:v>
                </c:pt>
                <c:pt idx="219">
                  <c:v>44642</c:v>
                </c:pt>
                <c:pt idx="220">
                  <c:v>44643</c:v>
                </c:pt>
                <c:pt idx="221">
                  <c:v>44644</c:v>
                </c:pt>
                <c:pt idx="222">
                  <c:v>44645</c:v>
                </c:pt>
                <c:pt idx="223">
                  <c:v>44648</c:v>
                </c:pt>
                <c:pt idx="224">
                  <c:v>44649</c:v>
                </c:pt>
                <c:pt idx="225">
                  <c:v>44650</c:v>
                </c:pt>
                <c:pt idx="226">
                  <c:v>44651</c:v>
                </c:pt>
                <c:pt idx="227">
                  <c:v>44652</c:v>
                </c:pt>
                <c:pt idx="228">
                  <c:v>44655</c:v>
                </c:pt>
                <c:pt idx="229">
                  <c:v>44656</c:v>
                </c:pt>
                <c:pt idx="230">
                  <c:v>44657</c:v>
                </c:pt>
                <c:pt idx="231">
                  <c:v>44658</c:v>
                </c:pt>
                <c:pt idx="232">
                  <c:v>44659</c:v>
                </c:pt>
                <c:pt idx="233">
                  <c:v>44662</c:v>
                </c:pt>
                <c:pt idx="234">
                  <c:v>44663</c:v>
                </c:pt>
                <c:pt idx="235">
                  <c:v>44664</c:v>
                </c:pt>
                <c:pt idx="236">
                  <c:v>44665</c:v>
                </c:pt>
                <c:pt idx="237">
                  <c:v>44669</c:v>
                </c:pt>
                <c:pt idx="238">
                  <c:v>44670</c:v>
                </c:pt>
                <c:pt idx="239">
                  <c:v>44671</c:v>
                </c:pt>
                <c:pt idx="240">
                  <c:v>44673</c:v>
                </c:pt>
                <c:pt idx="241">
                  <c:v>44676</c:v>
                </c:pt>
                <c:pt idx="242">
                  <c:v>44677</c:v>
                </c:pt>
                <c:pt idx="243">
                  <c:v>44678</c:v>
                </c:pt>
                <c:pt idx="244">
                  <c:v>44679</c:v>
                </c:pt>
                <c:pt idx="245">
                  <c:v>44680</c:v>
                </c:pt>
                <c:pt idx="246">
                  <c:v>44683</c:v>
                </c:pt>
                <c:pt idx="247">
                  <c:v>44684</c:v>
                </c:pt>
                <c:pt idx="248">
                  <c:v>44685</c:v>
                </c:pt>
                <c:pt idx="249">
                  <c:v>44686</c:v>
                </c:pt>
                <c:pt idx="250">
                  <c:v>44687</c:v>
                </c:pt>
                <c:pt idx="251">
                  <c:v>44690</c:v>
                </c:pt>
                <c:pt idx="252">
                  <c:v>44691</c:v>
                </c:pt>
                <c:pt idx="253">
                  <c:v>44692</c:v>
                </c:pt>
                <c:pt idx="254">
                  <c:v>44693</c:v>
                </c:pt>
                <c:pt idx="255">
                  <c:v>44694</c:v>
                </c:pt>
                <c:pt idx="256">
                  <c:v>44697</c:v>
                </c:pt>
                <c:pt idx="257">
                  <c:v>44698</c:v>
                </c:pt>
                <c:pt idx="258">
                  <c:v>44699</c:v>
                </c:pt>
                <c:pt idx="259">
                  <c:v>44700</c:v>
                </c:pt>
                <c:pt idx="260">
                  <c:v>44701</c:v>
                </c:pt>
                <c:pt idx="261">
                  <c:v>44704</c:v>
                </c:pt>
                <c:pt idx="262">
                  <c:v>44705</c:v>
                </c:pt>
                <c:pt idx="263">
                  <c:v>44706</c:v>
                </c:pt>
                <c:pt idx="264">
                  <c:v>44707</c:v>
                </c:pt>
                <c:pt idx="265">
                  <c:v>44708</c:v>
                </c:pt>
                <c:pt idx="266">
                  <c:v>44711</c:v>
                </c:pt>
                <c:pt idx="267">
                  <c:v>44712</c:v>
                </c:pt>
                <c:pt idx="268">
                  <c:v>44713</c:v>
                </c:pt>
                <c:pt idx="269">
                  <c:v>44714</c:v>
                </c:pt>
                <c:pt idx="270">
                  <c:v>44715</c:v>
                </c:pt>
                <c:pt idx="271">
                  <c:v>44718</c:v>
                </c:pt>
                <c:pt idx="272">
                  <c:v>44719</c:v>
                </c:pt>
                <c:pt idx="273">
                  <c:v>44720</c:v>
                </c:pt>
                <c:pt idx="274">
                  <c:v>44721</c:v>
                </c:pt>
                <c:pt idx="275">
                  <c:v>44722</c:v>
                </c:pt>
                <c:pt idx="276">
                  <c:v>44725</c:v>
                </c:pt>
                <c:pt idx="277">
                  <c:v>44726</c:v>
                </c:pt>
                <c:pt idx="278">
                  <c:v>44727</c:v>
                </c:pt>
                <c:pt idx="279">
                  <c:v>44729</c:v>
                </c:pt>
                <c:pt idx="280">
                  <c:v>44732</c:v>
                </c:pt>
                <c:pt idx="281">
                  <c:v>44733</c:v>
                </c:pt>
                <c:pt idx="282">
                  <c:v>44734</c:v>
                </c:pt>
                <c:pt idx="283">
                  <c:v>44735</c:v>
                </c:pt>
                <c:pt idx="284">
                  <c:v>44736</c:v>
                </c:pt>
                <c:pt idx="285">
                  <c:v>44739</c:v>
                </c:pt>
                <c:pt idx="286">
                  <c:v>44740</c:v>
                </c:pt>
                <c:pt idx="287">
                  <c:v>44741</c:v>
                </c:pt>
                <c:pt idx="288">
                  <c:v>44742</c:v>
                </c:pt>
                <c:pt idx="289">
                  <c:v>44743</c:v>
                </c:pt>
                <c:pt idx="290">
                  <c:v>44746</c:v>
                </c:pt>
                <c:pt idx="291">
                  <c:v>44747</c:v>
                </c:pt>
                <c:pt idx="292">
                  <c:v>44748</c:v>
                </c:pt>
                <c:pt idx="293">
                  <c:v>44749</c:v>
                </c:pt>
                <c:pt idx="294">
                  <c:v>44750</c:v>
                </c:pt>
                <c:pt idx="295">
                  <c:v>44753</c:v>
                </c:pt>
                <c:pt idx="296">
                  <c:v>44754</c:v>
                </c:pt>
                <c:pt idx="297">
                  <c:v>44755</c:v>
                </c:pt>
                <c:pt idx="298">
                  <c:v>44756</c:v>
                </c:pt>
                <c:pt idx="299">
                  <c:v>44757</c:v>
                </c:pt>
                <c:pt idx="300">
                  <c:v>44760</c:v>
                </c:pt>
                <c:pt idx="301">
                  <c:v>44761</c:v>
                </c:pt>
                <c:pt idx="302">
                  <c:v>44762</c:v>
                </c:pt>
                <c:pt idx="303">
                  <c:v>44763</c:v>
                </c:pt>
                <c:pt idx="304">
                  <c:v>44764</c:v>
                </c:pt>
                <c:pt idx="305">
                  <c:v>44767</c:v>
                </c:pt>
                <c:pt idx="306">
                  <c:v>44768</c:v>
                </c:pt>
                <c:pt idx="307">
                  <c:v>44769</c:v>
                </c:pt>
                <c:pt idx="308">
                  <c:v>44770</c:v>
                </c:pt>
                <c:pt idx="309">
                  <c:v>44771</c:v>
                </c:pt>
                <c:pt idx="310">
                  <c:v>44774</c:v>
                </c:pt>
                <c:pt idx="311">
                  <c:v>44775</c:v>
                </c:pt>
                <c:pt idx="312">
                  <c:v>44776</c:v>
                </c:pt>
                <c:pt idx="313">
                  <c:v>44777</c:v>
                </c:pt>
                <c:pt idx="314">
                  <c:v>44778</c:v>
                </c:pt>
                <c:pt idx="315">
                  <c:v>44781</c:v>
                </c:pt>
                <c:pt idx="316">
                  <c:v>44782</c:v>
                </c:pt>
                <c:pt idx="317">
                  <c:v>44783</c:v>
                </c:pt>
                <c:pt idx="318">
                  <c:v>44784</c:v>
                </c:pt>
                <c:pt idx="319">
                  <c:v>44785</c:v>
                </c:pt>
                <c:pt idx="320">
                  <c:v>44788</c:v>
                </c:pt>
                <c:pt idx="321">
                  <c:v>44789</c:v>
                </c:pt>
                <c:pt idx="322">
                  <c:v>44790</c:v>
                </c:pt>
                <c:pt idx="323">
                  <c:v>44791</c:v>
                </c:pt>
                <c:pt idx="324">
                  <c:v>44792</c:v>
                </c:pt>
                <c:pt idx="325">
                  <c:v>44795</c:v>
                </c:pt>
                <c:pt idx="326">
                  <c:v>44796</c:v>
                </c:pt>
                <c:pt idx="327">
                  <c:v>44797</c:v>
                </c:pt>
                <c:pt idx="328">
                  <c:v>44798</c:v>
                </c:pt>
                <c:pt idx="329">
                  <c:v>44799</c:v>
                </c:pt>
                <c:pt idx="330">
                  <c:v>44802</c:v>
                </c:pt>
                <c:pt idx="331">
                  <c:v>44803</c:v>
                </c:pt>
                <c:pt idx="332">
                  <c:v>44804</c:v>
                </c:pt>
                <c:pt idx="333">
                  <c:v>44805</c:v>
                </c:pt>
                <c:pt idx="334">
                  <c:v>44806</c:v>
                </c:pt>
                <c:pt idx="335">
                  <c:v>44809</c:v>
                </c:pt>
                <c:pt idx="336">
                  <c:v>44810</c:v>
                </c:pt>
                <c:pt idx="337">
                  <c:v>44812</c:v>
                </c:pt>
                <c:pt idx="338">
                  <c:v>44813</c:v>
                </c:pt>
                <c:pt idx="339">
                  <c:v>44816</c:v>
                </c:pt>
                <c:pt idx="340">
                  <c:v>44817</c:v>
                </c:pt>
                <c:pt idx="341">
                  <c:v>44818</c:v>
                </c:pt>
                <c:pt idx="342">
                  <c:v>44819</c:v>
                </c:pt>
                <c:pt idx="343">
                  <c:v>44820</c:v>
                </c:pt>
                <c:pt idx="344">
                  <c:v>44823</c:v>
                </c:pt>
                <c:pt idx="345">
                  <c:v>44824</c:v>
                </c:pt>
                <c:pt idx="346">
                  <c:v>44825</c:v>
                </c:pt>
                <c:pt idx="347">
                  <c:v>44826</c:v>
                </c:pt>
                <c:pt idx="348">
                  <c:v>44827</c:v>
                </c:pt>
                <c:pt idx="349">
                  <c:v>44830</c:v>
                </c:pt>
                <c:pt idx="350">
                  <c:v>44831</c:v>
                </c:pt>
                <c:pt idx="351">
                  <c:v>44832</c:v>
                </c:pt>
                <c:pt idx="352">
                  <c:v>44833</c:v>
                </c:pt>
                <c:pt idx="353">
                  <c:v>44834</c:v>
                </c:pt>
                <c:pt idx="354">
                  <c:v>44837</c:v>
                </c:pt>
                <c:pt idx="355">
                  <c:v>44838</c:v>
                </c:pt>
                <c:pt idx="356">
                  <c:v>44839</c:v>
                </c:pt>
                <c:pt idx="357">
                  <c:v>44840</c:v>
                </c:pt>
                <c:pt idx="358">
                  <c:v>44841</c:v>
                </c:pt>
                <c:pt idx="359">
                  <c:v>44844</c:v>
                </c:pt>
                <c:pt idx="360">
                  <c:v>44845</c:v>
                </c:pt>
                <c:pt idx="361">
                  <c:v>44847</c:v>
                </c:pt>
                <c:pt idx="362">
                  <c:v>44848</c:v>
                </c:pt>
                <c:pt idx="363">
                  <c:v>44851</c:v>
                </c:pt>
                <c:pt idx="364">
                  <c:v>44852</c:v>
                </c:pt>
                <c:pt idx="365">
                  <c:v>44853</c:v>
                </c:pt>
                <c:pt idx="366">
                  <c:v>44854</c:v>
                </c:pt>
                <c:pt idx="367">
                  <c:v>44855</c:v>
                </c:pt>
                <c:pt idx="368">
                  <c:v>44858</c:v>
                </c:pt>
                <c:pt idx="369">
                  <c:v>44859</c:v>
                </c:pt>
                <c:pt idx="370">
                  <c:v>44860</c:v>
                </c:pt>
                <c:pt idx="371">
                  <c:v>44861</c:v>
                </c:pt>
                <c:pt idx="372">
                  <c:v>44862</c:v>
                </c:pt>
                <c:pt idx="373">
                  <c:v>44865</c:v>
                </c:pt>
                <c:pt idx="374">
                  <c:v>44866</c:v>
                </c:pt>
                <c:pt idx="375">
                  <c:v>44868</c:v>
                </c:pt>
                <c:pt idx="376">
                  <c:v>44869</c:v>
                </c:pt>
                <c:pt idx="377">
                  <c:v>44872</c:v>
                </c:pt>
                <c:pt idx="378">
                  <c:v>44873</c:v>
                </c:pt>
                <c:pt idx="379">
                  <c:v>44874</c:v>
                </c:pt>
                <c:pt idx="380">
                  <c:v>44875</c:v>
                </c:pt>
                <c:pt idx="381">
                  <c:v>44876</c:v>
                </c:pt>
                <c:pt idx="382">
                  <c:v>44879</c:v>
                </c:pt>
                <c:pt idx="383">
                  <c:v>44881</c:v>
                </c:pt>
                <c:pt idx="384">
                  <c:v>44882</c:v>
                </c:pt>
                <c:pt idx="385">
                  <c:v>44883</c:v>
                </c:pt>
                <c:pt idx="386">
                  <c:v>44886</c:v>
                </c:pt>
                <c:pt idx="387">
                  <c:v>44887</c:v>
                </c:pt>
                <c:pt idx="388">
                  <c:v>44888</c:v>
                </c:pt>
                <c:pt idx="389">
                  <c:v>44889</c:v>
                </c:pt>
                <c:pt idx="390">
                  <c:v>44890</c:v>
                </c:pt>
                <c:pt idx="391">
                  <c:v>44893</c:v>
                </c:pt>
                <c:pt idx="392">
                  <c:v>44894</c:v>
                </c:pt>
                <c:pt idx="393">
                  <c:v>44895</c:v>
                </c:pt>
                <c:pt idx="394">
                  <c:v>44896</c:v>
                </c:pt>
                <c:pt idx="395">
                  <c:v>44897</c:v>
                </c:pt>
                <c:pt idx="396">
                  <c:v>44900</c:v>
                </c:pt>
                <c:pt idx="397">
                  <c:v>44901</c:v>
                </c:pt>
                <c:pt idx="398">
                  <c:v>44902</c:v>
                </c:pt>
                <c:pt idx="399">
                  <c:v>44903</c:v>
                </c:pt>
                <c:pt idx="400">
                  <c:v>44904</c:v>
                </c:pt>
                <c:pt idx="401">
                  <c:v>44907</c:v>
                </c:pt>
                <c:pt idx="402">
                  <c:v>44908</c:v>
                </c:pt>
                <c:pt idx="403">
                  <c:v>44909</c:v>
                </c:pt>
                <c:pt idx="404">
                  <c:v>44910</c:v>
                </c:pt>
                <c:pt idx="405">
                  <c:v>44911</c:v>
                </c:pt>
                <c:pt idx="406">
                  <c:v>44914</c:v>
                </c:pt>
                <c:pt idx="407">
                  <c:v>44915</c:v>
                </c:pt>
                <c:pt idx="408">
                  <c:v>44916</c:v>
                </c:pt>
                <c:pt idx="409">
                  <c:v>44917</c:v>
                </c:pt>
                <c:pt idx="410">
                  <c:v>44918</c:v>
                </c:pt>
                <c:pt idx="411">
                  <c:v>44921</c:v>
                </c:pt>
                <c:pt idx="412">
                  <c:v>44922</c:v>
                </c:pt>
                <c:pt idx="413">
                  <c:v>44923</c:v>
                </c:pt>
                <c:pt idx="414">
                  <c:v>44924</c:v>
                </c:pt>
                <c:pt idx="415">
                  <c:v>44925</c:v>
                </c:pt>
                <c:pt idx="416">
                  <c:v>44928</c:v>
                </c:pt>
                <c:pt idx="417">
                  <c:v>44929</c:v>
                </c:pt>
                <c:pt idx="418">
                  <c:v>44930</c:v>
                </c:pt>
                <c:pt idx="419">
                  <c:v>44931</c:v>
                </c:pt>
                <c:pt idx="420">
                  <c:v>44932</c:v>
                </c:pt>
                <c:pt idx="421">
                  <c:v>44935</c:v>
                </c:pt>
                <c:pt idx="422">
                  <c:v>44936</c:v>
                </c:pt>
                <c:pt idx="423">
                  <c:v>44937</c:v>
                </c:pt>
                <c:pt idx="424">
                  <c:v>44938</c:v>
                </c:pt>
                <c:pt idx="425">
                  <c:v>44939</c:v>
                </c:pt>
                <c:pt idx="426">
                  <c:v>44942</c:v>
                </c:pt>
                <c:pt idx="427">
                  <c:v>44943</c:v>
                </c:pt>
                <c:pt idx="428">
                  <c:v>44944</c:v>
                </c:pt>
                <c:pt idx="429">
                  <c:v>44945</c:v>
                </c:pt>
                <c:pt idx="430">
                  <c:v>44946</c:v>
                </c:pt>
                <c:pt idx="431">
                  <c:v>44949</c:v>
                </c:pt>
                <c:pt idx="432">
                  <c:v>44950</c:v>
                </c:pt>
                <c:pt idx="433">
                  <c:v>44951</c:v>
                </c:pt>
                <c:pt idx="434">
                  <c:v>44952</c:v>
                </c:pt>
                <c:pt idx="435">
                  <c:v>44953</c:v>
                </c:pt>
                <c:pt idx="436">
                  <c:v>44956</c:v>
                </c:pt>
                <c:pt idx="437">
                  <c:v>44957</c:v>
                </c:pt>
                <c:pt idx="438">
                  <c:v>44958</c:v>
                </c:pt>
                <c:pt idx="439">
                  <c:v>44959</c:v>
                </c:pt>
                <c:pt idx="440">
                  <c:v>44960</c:v>
                </c:pt>
                <c:pt idx="441">
                  <c:v>44963</c:v>
                </c:pt>
                <c:pt idx="442">
                  <c:v>44964</c:v>
                </c:pt>
                <c:pt idx="443">
                  <c:v>44965</c:v>
                </c:pt>
                <c:pt idx="444">
                  <c:v>44966</c:v>
                </c:pt>
                <c:pt idx="445">
                  <c:v>44967</c:v>
                </c:pt>
                <c:pt idx="446">
                  <c:v>44970</c:v>
                </c:pt>
                <c:pt idx="447">
                  <c:v>44971</c:v>
                </c:pt>
                <c:pt idx="448">
                  <c:v>44972</c:v>
                </c:pt>
                <c:pt idx="449">
                  <c:v>44973</c:v>
                </c:pt>
                <c:pt idx="450">
                  <c:v>44974</c:v>
                </c:pt>
                <c:pt idx="451">
                  <c:v>44979</c:v>
                </c:pt>
                <c:pt idx="452">
                  <c:v>44980</c:v>
                </c:pt>
                <c:pt idx="453">
                  <c:v>44981</c:v>
                </c:pt>
                <c:pt idx="454">
                  <c:v>44984</c:v>
                </c:pt>
                <c:pt idx="455">
                  <c:v>44985</c:v>
                </c:pt>
                <c:pt idx="456">
                  <c:v>44986</c:v>
                </c:pt>
                <c:pt idx="457">
                  <c:v>44987</c:v>
                </c:pt>
                <c:pt idx="458">
                  <c:v>44988</c:v>
                </c:pt>
                <c:pt idx="459">
                  <c:v>44991</c:v>
                </c:pt>
                <c:pt idx="460">
                  <c:v>44992</c:v>
                </c:pt>
                <c:pt idx="461">
                  <c:v>44993</c:v>
                </c:pt>
                <c:pt idx="462">
                  <c:v>44994</c:v>
                </c:pt>
                <c:pt idx="463">
                  <c:v>44995</c:v>
                </c:pt>
                <c:pt idx="464">
                  <c:v>44998</c:v>
                </c:pt>
                <c:pt idx="465">
                  <c:v>44999</c:v>
                </c:pt>
                <c:pt idx="466">
                  <c:v>45000</c:v>
                </c:pt>
                <c:pt idx="467">
                  <c:v>45001</c:v>
                </c:pt>
                <c:pt idx="468">
                  <c:v>45002</c:v>
                </c:pt>
                <c:pt idx="469">
                  <c:v>45005</c:v>
                </c:pt>
                <c:pt idx="470">
                  <c:v>45006</c:v>
                </c:pt>
                <c:pt idx="471">
                  <c:v>45007</c:v>
                </c:pt>
                <c:pt idx="472">
                  <c:v>45008</c:v>
                </c:pt>
                <c:pt idx="473">
                  <c:v>45009</c:v>
                </c:pt>
                <c:pt idx="474">
                  <c:v>45012</c:v>
                </c:pt>
                <c:pt idx="475">
                  <c:v>45013</c:v>
                </c:pt>
                <c:pt idx="476">
                  <c:v>45014</c:v>
                </c:pt>
                <c:pt idx="477">
                  <c:v>45015</c:v>
                </c:pt>
                <c:pt idx="478">
                  <c:v>45016</c:v>
                </c:pt>
                <c:pt idx="479">
                  <c:v>45019</c:v>
                </c:pt>
                <c:pt idx="480">
                  <c:v>45020</c:v>
                </c:pt>
                <c:pt idx="481">
                  <c:v>45021</c:v>
                </c:pt>
                <c:pt idx="482">
                  <c:v>45022</c:v>
                </c:pt>
                <c:pt idx="483">
                  <c:v>45026</c:v>
                </c:pt>
                <c:pt idx="484">
                  <c:v>45027</c:v>
                </c:pt>
                <c:pt idx="485">
                  <c:v>45028</c:v>
                </c:pt>
                <c:pt idx="486">
                  <c:v>45029</c:v>
                </c:pt>
                <c:pt idx="487">
                  <c:v>45030</c:v>
                </c:pt>
                <c:pt idx="488">
                  <c:v>45033</c:v>
                </c:pt>
                <c:pt idx="489">
                  <c:v>45034</c:v>
                </c:pt>
                <c:pt idx="490">
                  <c:v>45035</c:v>
                </c:pt>
                <c:pt idx="491">
                  <c:v>45036</c:v>
                </c:pt>
                <c:pt idx="492">
                  <c:v>45040</c:v>
                </c:pt>
                <c:pt idx="493">
                  <c:v>45041</c:v>
                </c:pt>
                <c:pt idx="494">
                  <c:v>45042</c:v>
                </c:pt>
                <c:pt idx="495">
                  <c:v>45043</c:v>
                </c:pt>
                <c:pt idx="496">
                  <c:v>45044</c:v>
                </c:pt>
                <c:pt idx="497">
                  <c:v>45048</c:v>
                </c:pt>
                <c:pt idx="498">
                  <c:v>45049</c:v>
                </c:pt>
                <c:pt idx="499">
                  <c:v>45050</c:v>
                </c:pt>
                <c:pt idx="500">
                  <c:v>45051</c:v>
                </c:pt>
                <c:pt idx="501">
                  <c:v>45054</c:v>
                </c:pt>
                <c:pt idx="502">
                  <c:v>45055</c:v>
                </c:pt>
                <c:pt idx="503">
                  <c:v>45056</c:v>
                </c:pt>
                <c:pt idx="504">
                  <c:v>45057</c:v>
                </c:pt>
                <c:pt idx="505">
                  <c:v>45058</c:v>
                </c:pt>
                <c:pt idx="506">
                  <c:v>45061</c:v>
                </c:pt>
                <c:pt idx="507">
                  <c:v>45062</c:v>
                </c:pt>
                <c:pt idx="508">
                  <c:v>45063</c:v>
                </c:pt>
                <c:pt idx="509">
                  <c:v>45064</c:v>
                </c:pt>
                <c:pt idx="510">
                  <c:v>45065</c:v>
                </c:pt>
                <c:pt idx="511">
                  <c:v>45068</c:v>
                </c:pt>
                <c:pt idx="512">
                  <c:v>45069</c:v>
                </c:pt>
                <c:pt idx="513">
                  <c:v>45070</c:v>
                </c:pt>
                <c:pt idx="514">
                  <c:v>45071</c:v>
                </c:pt>
                <c:pt idx="515">
                  <c:v>45072</c:v>
                </c:pt>
                <c:pt idx="516">
                  <c:v>45075</c:v>
                </c:pt>
                <c:pt idx="517">
                  <c:v>45076</c:v>
                </c:pt>
                <c:pt idx="518">
                  <c:v>45077</c:v>
                </c:pt>
                <c:pt idx="519">
                  <c:v>45078</c:v>
                </c:pt>
                <c:pt idx="520">
                  <c:v>45079</c:v>
                </c:pt>
                <c:pt idx="521">
                  <c:v>45082</c:v>
                </c:pt>
                <c:pt idx="522">
                  <c:v>45083</c:v>
                </c:pt>
                <c:pt idx="523">
                  <c:v>45084</c:v>
                </c:pt>
                <c:pt idx="524">
                  <c:v>45086</c:v>
                </c:pt>
                <c:pt idx="525">
                  <c:v>45089</c:v>
                </c:pt>
                <c:pt idx="526">
                  <c:v>45090</c:v>
                </c:pt>
                <c:pt idx="527">
                  <c:v>45091</c:v>
                </c:pt>
                <c:pt idx="528">
                  <c:v>45092</c:v>
                </c:pt>
                <c:pt idx="529">
                  <c:v>45093</c:v>
                </c:pt>
                <c:pt idx="530">
                  <c:v>45096</c:v>
                </c:pt>
                <c:pt idx="531">
                  <c:v>45097</c:v>
                </c:pt>
                <c:pt idx="532">
                  <c:v>45098</c:v>
                </c:pt>
                <c:pt idx="533">
                  <c:v>45099</c:v>
                </c:pt>
                <c:pt idx="534">
                  <c:v>45100</c:v>
                </c:pt>
                <c:pt idx="535">
                  <c:v>45103</c:v>
                </c:pt>
                <c:pt idx="536">
                  <c:v>45104</c:v>
                </c:pt>
                <c:pt idx="537">
                  <c:v>45105</c:v>
                </c:pt>
                <c:pt idx="538">
                  <c:v>45106</c:v>
                </c:pt>
                <c:pt idx="539">
                  <c:v>45107</c:v>
                </c:pt>
                <c:pt idx="540">
                  <c:v>45110</c:v>
                </c:pt>
                <c:pt idx="541">
                  <c:v>45111</c:v>
                </c:pt>
                <c:pt idx="542">
                  <c:v>45112</c:v>
                </c:pt>
                <c:pt idx="543">
                  <c:v>45113</c:v>
                </c:pt>
                <c:pt idx="544">
                  <c:v>45114</c:v>
                </c:pt>
                <c:pt idx="545">
                  <c:v>45117</c:v>
                </c:pt>
                <c:pt idx="546">
                  <c:v>45118</c:v>
                </c:pt>
                <c:pt idx="547">
                  <c:v>45119</c:v>
                </c:pt>
                <c:pt idx="548">
                  <c:v>45120</c:v>
                </c:pt>
                <c:pt idx="549">
                  <c:v>45121</c:v>
                </c:pt>
                <c:pt idx="550">
                  <c:v>45124</c:v>
                </c:pt>
                <c:pt idx="551">
                  <c:v>45125</c:v>
                </c:pt>
                <c:pt idx="552">
                  <c:v>45126</c:v>
                </c:pt>
                <c:pt idx="553">
                  <c:v>45127</c:v>
                </c:pt>
                <c:pt idx="554">
                  <c:v>45128</c:v>
                </c:pt>
                <c:pt idx="555">
                  <c:v>45131</c:v>
                </c:pt>
                <c:pt idx="556">
                  <c:v>45132</c:v>
                </c:pt>
                <c:pt idx="557">
                  <c:v>45133</c:v>
                </c:pt>
                <c:pt idx="558">
                  <c:v>45134</c:v>
                </c:pt>
                <c:pt idx="559">
                  <c:v>45135</c:v>
                </c:pt>
                <c:pt idx="560">
                  <c:v>45138</c:v>
                </c:pt>
                <c:pt idx="561">
                  <c:v>45139</c:v>
                </c:pt>
                <c:pt idx="562">
                  <c:v>45140</c:v>
                </c:pt>
                <c:pt idx="563">
                  <c:v>45141</c:v>
                </c:pt>
                <c:pt idx="564">
                  <c:v>45142</c:v>
                </c:pt>
                <c:pt idx="565">
                  <c:v>45145</c:v>
                </c:pt>
                <c:pt idx="566">
                  <c:v>45146</c:v>
                </c:pt>
                <c:pt idx="567">
                  <c:v>45147</c:v>
                </c:pt>
                <c:pt idx="568">
                  <c:v>45148</c:v>
                </c:pt>
                <c:pt idx="569">
                  <c:v>45149</c:v>
                </c:pt>
                <c:pt idx="570">
                  <c:v>45152</c:v>
                </c:pt>
                <c:pt idx="571">
                  <c:v>45153</c:v>
                </c:pt>
                <c:pt idx="572">
                  <c:v>45154</c:v>
                </c:pt>
                <c:pt idx="573">
                  <c:v>45155</c:v>
                </c:pt>
                <c:pt idx="574">
                  <c:v>45156</c:v>
                </c:pt>
                <c:pt idx="575">
                  <c:v>45159</c:v>
                </c:pt>
                <c:pt idx="576">
                  <c:v>45160</c:v>
                </c:pt>
                <c:pt idx="577">
                  <c:v>45161</c:v>
                </c:pt>
                <c:pt idx="578">
                  <c:v>45162</c:v>
                </c:pt>
                <c:pt idx="579">
                  <c:v>45163</c:v>
                </c:pt>
                <c:pt idx="580">
                  <c:v>45166</c:v>
                </c:pt>
                <c:pt idx="581">
                  <c:v>45167</c:v>
                </c:pt>
                <c:pt idx="582">
                  <c:v>45168</c:v>
                </c:pt>
                <c:pt idx="583">
                  <c:v>45169</c:v>
                </c:pt>
                <c:pt idx="584">
                  <c:v>45170</c:v>
                </c:pt>
                <c:pt idx="585">
                  <c:v>45173</c:v>
                </c:pt>
                <c:pt idx="586">
                  <c:v>45174</c:v>
                </c:pt>
                <c:pt idx="587">
                  <c:v>45175</c:v>
                </c:pt>
                <c:pt idx="588">
                  <c:v>45177</c:v>
                </c:pt>
                <c:pt idx="589">
                  <c:v>45180</c:v>
                </c:pt>
                <c:pt idx="590">
                  <c:v>45181</c:v>
                </c:pt>
                <c:pt idx="591">
                  <c:v>45182</c:v>
                </c:pt>
                <c:pt idx="592">
                  <c:v>45183</c:v>
                </c:pt>
                <c:pt idx="593">
                  <c:v>45184</c:v>
                </c:pt>
                <c:pt idx="594">
                  <c:v>45187</c:v>
                </c:pt>
                <c:pt idx="595">
                  <c:v>45188</c:v>
                </c:pt>
                <c:pt idx="596">
                  <c:v>45189</c:v>
                </c:pt>
                <c:pt idx="597">
                  <c:v>45190</c:v>
                </c:pt>
                <c:pt idx="598">
                  <c:v>45191</c:v>
                </c:pt>
                <c:pt idx="599">
                  <c:v>45194</c:v>
                </c:pt>
                <c:pt idx="600">
                  <c:v>45195</c:v>
                </c:pt>
                <c:pt idx="601">
                  <c:v>45196</c:v>
                </c:pt>
                <c:pt idx="602">
                  <c:v>45197</c:v>
                </c:pt>
                <c:pt idx="603">
                  <c:v>45198</c:v>
                </c:pt>
                <c:pt idx="604">
                  <c:v>45201</c:v>
                </c:pt>
                <c:pt idx="605">
                  <c:v>45202</c:v>
                </c:pt>
                <c:pt idx="606">
                  <c:v>45203</c:v>
                </c:pt>
                <c:pt idx="607">
                  <c:v>45204</c:v>
                </c:pt>
                <c:pt idx="608">
                  <c:v>45205</c:v>
                </c:pt>
                <c:pt idx="609">
                  <c:v>45208</c:v>
                </c:pt>
                <c:pt idx="610">
                  <c:v>45209</c:v>
                </c:pt>
                <c:pt idx="611">
                  <c:v>45210</c:v>
                </c:pt>
                <c:pt idx="612">
                  <c:v>45212</c:v>
                </c:pt>
                <c:pt idx="613">
                  <c:v>45215</c:v>
                </c:pt>
                <c:pt idx="614">
                  <c:v>45216</c:v>
                </c:pt>
                <c:pt idx="615">
                  <c:v>45217</c:v>
                </c:pt>
                <c:pt idx="616">
                  <c:v>45218</c:v>
                </c:pt>
                <c:pt idx="617">
                  <c:v>45219</c:v>
                </c:pt>
                <c:pt idx="618">
                  <c:v>45222</c:v>
                </c:pt>
                <c:pt idx="619">
                  <c:v>45223</c:v>
                </c:pt>
                <c:pt idx="620">
                  <c:v>45224</c:v>
                </c:pt>
                <c:pt idx="621">
                  <c:v>45225</c:v>
                </c:pt>
                <c:pt idx="622">
                  <c:v>45226</c:v>
                </c:pt>
                <c:pt idx="623">
                  <c:v>45229</c:v>
                </c:pt>
                <c:pt idx="624">
                  <c:v>45230</c:v>
                </c:pt>
                <c:pt idx="625">
                  <c:v>45231</c:v>
                </c:pt>
                <c:pt idx="626">
                  <c:v>45233</c:v>
                </c:pt>
                <c:pt idx="627">
                  <c:v>45236</c:v>
                </c:pt>
                <c:pt idx="628">
                  <c:v>45237</c:v>
                </c:pt>
                <c:pt idx="629">
                  <c:v>45238</c:v>
                </c:pt>
                <c:pt idx="630">
                  <c:v>45239</c:v>
                </c:pt>
                <c:pt idx="631">
                  <c:v>45240</c:v>
                </c:pt>
                <c:pt idx="632">
                  <c:v>45243</c:v>
                </c:pt>
                <c:pt idx="633">
                  <c:v>45244</c:v>
                </c:pt>
                <c:pt idx="634">
                  <c:v>45246</c:v>
                </c:pt>
                <c:pt idx="635">
                  <c:v>45247</c:v>
                </c:pt>
                <c:pt idx="636">
                  <c:v>45250</c:v>
                </c:pt>
                <c:pt idx="637">
                  <c:v>45251</c:v>
                </c:pt>
                <c:pt idx="638">
                  <c:v>45252</c:v>
                </c:pt>
                <c:pt idx="639">
                  <c:v>45253</c:v>
                </c:pt>
                <c:pt idx="640">
                  <c:v>45254</c:v>
                </c:pt>
                <c:pt idx="641">
                  <c:v>45257</c:v>
                </c:pt>
                <c:pt idx="642">
                  <c:v>45258</c:v>
                </c:pt>
                <c:pt idx="643">
                  <c:v>45259</c:v>
                </c:pt>
                <c:pt idx="644">
                  <c:v>45260</c:v>
                </c:pt>
                <c:pt idx="645">
                  <c:v>45261</c:v>
                </c:pt>
                <c:pt idx="646">
                  <c:v>45264</c:v>
                </c:pt>
                <c:pt idx="647">
                  <c:v>45265</c:v>
                </c:pt>
                <c:pt idx="648">
                  <c:v>45266</c:v>
                </c:pt>
                <c:pt idx="649">
                  <c:v>45267</c:v>
                </c:pt>
                <c:pt idx="650">
                  <c:v>45268</c:v>
                </c:pt>
                <c:pt idx="651">
                  <c:v>45271</c:v>
                </c:pt>
                <c:pt idx="652">
                  <c:v>45272</c:v>
                </c:pt>
                <c:pt idx="653">
                  <c:v>45273</c:v>
                </c:pt>
                <c:pt idx="654">
                  <c:v>45274</c:v>
                </c:pt>
                <c:pt idx="655">
                  <c:v>45275</c:v>
                </c:pt>
                <c:pt idx="656">
                  <c:v>45278</c:v>
                </c:pt>
                <c:pt idx="657">
                  <c:v>45279</c:v>
                </c:pt>
                <c:pt idx="658">
                  <c:v>45280</c:v>
                </c:pt>
                <c:pt idx="659">
                  <c:v>45281</c:v>
                </c:pt>
                <c:pt idx="660">
                  <c:v>45282</c:v>
                </c:pt>
                <c:pt idx="661">
                  <c:v>45286</c:v>
                </c:pt>
                <c:pt idx="662">
                  <c:v>45287</c:v>
                </c:pt>
                <c:pt idx="663">
                  <c:v>45288</c:v>
                </c:pt>
                <c:pt idx="664">
                  <c:v>45289</c:v>
                </c:pt>
                <c:pt idx="665">
                  <c:v>45293</c:v>
                </c:pt>
                <c:pt idx="666">
                  <c:v>45294</c:v>
                </c:pt>
                <c:pt idx="667">
                  <c:v>45295</c:v>
                </c:pt>
                <c:pt idx="668">
                  <c:v>45296</c:v>
                </c:pt>
                <c:pt idx="669">
                  <c:v>45299</c:v>
                </c:pt>
                <c:pt idx="670">
                  <c:v>45300</c:v>
                </c:pt>
                <c:pt idx="671">
                  <c:v>45301</c:v>
                </c:pt>
                <c:pt idx="672">
                  <c:v>45302</c:v>
                </c:pt>
                <c:pt idx="673">
                  <c:v>45303</c:v>
                </c:pt>
                <c:pt idx="674">
                  <c:v>45306</c:v>
                </c:pt>
                <c:pt idx="675">
                  <c:v>45307</c:v>
                </c:pt>
                <c:pt idx="676">
                  <c:v>45308</c:v>
                </c:pt>
                <c:pt idx="677">
                  <c:v>45309</c:v>
                </c:pt>
                <c:pt idx="678">
                  <c:v>45310</c:v>
                </c:pt>
                <c:pt idx="679">
                  <c:v>45313</c:v>
                </c:pt>
                <c:pt idx="680">
                  <c:v>45314</c:v>
                </c:pt>
                <c:pt idx="681">
                  <c:v>45315</c:v>
                </c:pt>
                <c:pt idx="682">
                  <c:v>45316</c:v>
                </c:pt>
                <c:pt idx="683">
                  <c:v>45317</c:v>
                </c:pt>
                <c:pt idx="684">
                  <c:v>45320</c:v>
                </c:pt>
                <c:pt idx="685">
                  <c:v>45321</c:v>
                </c:pt>
                <c:pt idx="686">
                  <c:v>45322</c:v>
                </c:pt>
                <c:pt idx="687">
                  <c:v>45323</c:v>
                </c:pt>
                <c:pt idx="688">
                  <c:v>45324</c:v>
                </c:pt>
                <c:pt idx="689">
                  <c:v>45327</c:v>
                </c:pt>
                <c:pt idx="690">
                  <c:v>45328</c:v>
                </c:pt>
                <c:pt idx="691">
                  <c:v>45329</c:v>
                </c:pt>
                <c:pt idx="692">
                  <c:v>45330</c:v>
                </c:pt>
                <c:pt idx="693">
                  <c:v>45331</c:v>
                </c:pt>
                <c:pt idx="694">
                  <c:v>45336</c:v>
                </c:pt>
                <c:pt idx="695">
                  <c:v>45337</c:v>
                </c:pt>
                <c:pt idx="696">
                  <c:v>45338</c:v>
                </c:pt>
                <c:pt idx="697">
                  <c:v>45341</c:v>
                </c:pt>
                <c:pt idx="698">
                  <c:v>45342</c:v>
                </c:pt>
                <c:pt idx="699">
                  <c:v>45343</c:v>
                </c:pt>
                <c:pt idx="700">
                  <c:v>45344</c:v>
                </c:pt>
                <c:pt idx="701">
                  <c:v>45345</c:v>
                </c:pt>
                <c:pt idx="702">
                  <c:v>45348</c:v>
                </c:pt>
                <c:pt idx="703">
                  <c:v>45349</c:v>
                </c:pt>
                <c:pt idx="704">
                  <c:v>45350</c:v>
                </c:pt>
                <c:pt idx="705">
                  <c:v>45351</c:v>
                </c:pt>
                <c:pt idx="706">
                  <c:v>45352</c:v>
                </c:pt>
                <c:pt idx="707">
                  <c:v>45355</c:v>
                </c:pt>
                <c:pt idx="708">
                  <c:v>45356</c:v>
                </c:pt>
                <c:pt idx="709">
                  <c:v>45357</c:v>
                </c:pt>
                <c:pt idx="710">
                  <c:v>45358</c:v>
                </c:pt>
                <c:pt idx="711">
                  <c:v>45359</c:v>
                </c:pt>
                <c:pt idx="712">
                  <c:v>45362</c:v>
                </c:pt>
                <c:pt idx="713">
                  <c:v>45363</c:v>
                </c:pt>
                <c:pt idx="714">
                  <c:v>45364</c:v>
                </c:pt>
                <c:pt idx="715">
                  <c:v>45365</c:v>
                </c:pt>
                <c:pt idx="716">
                  <c:v>45366</c:v>
                </c:pt>
                <c:pt idx="717">
                  <c:v>45369</c:v>
                </c:pt>
                <c:pt idx="718">
                  <c:v>45370</c:v>
                </c:pt>
                <c:pt idx="719">
                  <c:v>45371</c:v>
                </c:pt>
                <c:pt idx="720">
                  <c:v>45372</c:v>
                </c:pt>
                <c:pt idx="721">
                  <c:v>45373</c:v>
                </c:pt>
                <c:pt idx="722">
                  <c:v>45376</c:v>
                </c:pt>
                <c:pt idx="723">
                  <c:v>45377</c:v>
                </c:pt>
                <c:pt idx="724">
                  <c:v>45378</c:v>
                </c:pt>
                <c:pt idx="725">
                  <c:v>45379</c:v>
                </c:pt>
                <c:pt idx="726">
                  <c:v>45383</c:v>
                </c:pt>
                <c:pt idx="727">
                  <c:v>45384</c:v>
                </c:pt>
                <c:pt idx="728">
                  <c:v>45385</c:v>
                </c:pt>
                <c:pt idx="729">
                  <c:v>45386</c:v>
                </c:pt>
                <c:pt idx="730">
                  <c:v>45387</c:v>
                </c:pt>
                <c:pt idx="731">
                  <c:v>45390</c:v>
                </c:pt>
                <c:pt idx="732">
                  <c:v>45391</c:v>
                </c:pt>
                <c:pt idx="733">
                  <c:v>45392</c:v>
                </c:pt>
                <c:pt idx="734">
                  <c:v>45393</c:v>
                </c:pt>
                <c:pt idx="735">
                  <c:v>45394</c:v>
                </c:pt>
                <c:pt idx="736">
                  <c:v>45397</c:v>
                </c:pt>
                <c:pt idx="737">
                  <c:v>45398</c:v>
                </c:pt>
                <c:pt idx="738">
                  <c:v>45399</c:v>
                </c:pt>
                <c:pt idx="739">
                  <c:v>45400</c:v>
                </c:pt>
                <c:pt idx="740">
                  <c:v>45401</c:v>
                </c:pt>
                <c:pt idx="741">
                  <c:v>45404</c:v>
                </c:pt>
                <c:pt idx="742">
                  <c:v>45405</c:v>
                </c:pt>
                <c:pt idx="743">
                  <c:v>45406</c:v>
                </c:pt>
                <c:pt idx="744">
                  <c:v>45407</c:v>
                </c:pt>
                <c:pt idx="745">
                  <c:v>45408</c:v>
                </c:pt>
                <c:pt idx="746">
                  <c:v>45411</c:v>
                </c:pt>
                <c:pt idx="747">
                  <c:v>45412</c:v>
                </c:pt>
                <c:pt idx="748">
                  <c:v>45414</c:v>
                </c:pt>
                <c:pt idx="749">
                  <c:v>45415</c:v>
                </c:pt>
                <c:pt idx="750">
                  <c:v>45418</c:v>
                </c:pt>
                <c:pt idx="751">
                  <c:v>45419</c:v>
                </c:pt>
                <c:pt idx="752">
                  <c:v>45420</c:v>
                </c:pt>
                <c:pt idx="753">
                  <c:v>45421</c:v>
                </c:pt>
                <c:pt idx="754">
                  <c:v>45422</c:v>
                </c:pt>
                <c:pt idx="755">
                  <c:v>45425</c:v>
                </c:pt>
                <c:pt idx="756">
                  <c:v>45426</c:v>
                </c:pt>
                <c:pt idx="757">
                  <c:v>45427</c:v>
                </c:pt>
                <c:pt idx="758">
                  <c:v>45428</c:v>
                </c:pt>
                <c:pt idx="759">
                  <c:v>45429</c:v>
                </c:pt>
                <c:pt idx="760">
                  <c:v>45432</c:v>
                </c:pt>
                <c:pt idx="761">
                  <c:v>45433</c:v>
                </c:pt>
                <c:pt idx="762">
                  <c:v>45434</c:v>
                </c:pt>
                <c:pt idx="763">
                  <c:v>45435</c:v>
                </c:pt>
                <c:pt idx="764">
                  <c:v>45436</c:v>
                </c:pt>
                <c:pt idx="765">
                  <c:v>45439</c:v>
                </c:pt>
                <c:pt idx="766">
                  <c:v>45440</c:v>
                </c:pt>
                <c:pt idx="767">
                  <c:v>45441</c:v>
                </c:pt>
                <c:pt idx="768">
                  <c:v>45443</c:v>
                </c:pt>
                <c:pt idx="769">
                  <c:v>45446</c:v>
                </c:pt>
                <c:pt idx="770">
                  <c:v>45447</c:v>
                </c:pt>
                <c:pt idx="771">
                  <c:v>45448</c:v>
                </c:pt>
                <c:pt idx="772">
                  <c:v>45449</c:v>
                </c:pt>
                <c:pt idx="773">
                  <c:v>45450</c:v>
                </c:pt>
                <c:pt idx="774">
                  <c:v>45453</c:v>
                </c:pt>
                <c:pt idx="775">
                  <c:v>45454</c:v>
                </c:pt>
                <c:pt idx="776">
                  <c:v>45455</c:v>
                </c:pt>
                <c:pt idx="777">
                  <c:v>45456</c:v>
                </c:pt>
                <c:pt idx="778">
                  <c:v>45457</c:v>
                </c:pt>
                <c:pt idx="779">
                  <c:v>45460</c:v>
                </c:pt>
                <c:pt idx="780">
                  <c:v>45461</c:v>
                </c:pt>
                <c:pt idx="781">
                  <c:v>45462</c:v>
                </c:pt>
                <c:pt idx="782">
                  <c:v>45463</c:v>
                </c:pt>
                <c:pt idx="783">
                  <c:v>45464</c:v>
                </c:pt>
                <c:pt idx="784">
                  <c:v>45467</c:v>
                </c:pt>
                <c:pt idx="785">
                  <c:v>45468</c:v>
                </c:pt>
                <c:pt idx="786">
                  <c:v>45469</c:v>
                </c:pt>
                <c:pt idx="787">
                  <c:v>45470</c:v>
                </c:pt>
                <c:pt idx="788">
                  <c:v>45471</c:v>
                </c:pt>
                <c:pt idx="789">
                  <c:v>45474</c:v>
                </c:pt>
                <c:pt idx="790">
                  <c:v>45475</c:v>
                </c:pt>
                <c:pt idx="791">
                  <c:v>45476</c:v>
                </c:pt>
                <c:pt idx="792">
                  <c:v>45477</c:v>
                </c:pt>
                <c:pt idx="793">
                  <c:v>45478</c:v>
                </c:pt>
                <c:pt idx="794">
                  <c:v>45481</c:v>
                </c:pt>
                <c:pt idx="795">
                  <c:v>45482</c:v>
                </c:pt>
                <c:pt idx="796">
                  <c:v>45483</c:v>
                </c:pt>
                <c:pt idx="797">
                  <c:v>45484</c:v>
                </c:pt>
                <c:pt idx="798">
                  <c:v>45485</c:v>
                </c:pt>
                <c:pt idx="799">
                  <c:v>45488</c:v>
                </c:pt>
                <c:pt idx="800">
                  <c:v>45489</c:v>
                </c:pt>
                <c:pt idx="801">
                  <c:v>45490</c:v>
                </c:pt>
                <c:pt idx="802">
                  <c:v>45491</c:v>
                </c:pt>
                <c:pt idx="803">
                  <c:v>45492</c:v>
                </c:pt>
                <c:pt idx="804">
                  <c:v>45495</c:v>
                </c:pt>
                <c:pt idx="805">
                  <c:v>45496</c:v>
                </c:pt>
                <c:pt idx="806">
                  <c:v>45497</c:v>
                </c:pt>
                <c:pt idx="807">
                  <c:v>45498</c:v>
                </c:pt>
                <c:pt idx="808">
                  <c:v>45499</c:v>
                </c:pt>
                <c:pt idx="809">
                  <c:v>45502</c:v>
                </c:pt>
                <c:pt idx="810">
                  <c:v>45503</c:v>
                </c:pt>
                <c:pt idx="811">
                  <c:v>45504</c:v>
                </c:pt>
                <c:pt idx="812">
                  <c:v>45505</c:v>
                </c:pt>
                <c:pt idx="813">
                  <c:v>45506</c:v>
                </c:pt>
                <c:pt idx="814">
                  <c:v>45509</c:v>
                </c:pt>
                <c:pt idx="815">
                  <c:v>45510</c:v>
                </c:pt>
                <c:pt idx="816">
                  <c:v>45511</c:v>
                </c:pt>
                <c:pt idx="817">
                  <c:v>45512</c:v>
                </c:pt>
                <c:pt idx="818">
                  <c:v>45513</c:v>
                </c:pt>
                <c:pt idx="819">
                  <c:v>45516</c:v>
                </c:pt>
                <c:pt idx="820">
                  <c:v>45517</c:v>
                </c:pt>
                <c:pt idx="821">
                  <c:v>45518</c:v>
                </c:pt>
                <c:pt idx="822">
                  <c:v>45519</c:v>
                </c:pt>
                <c:pt idx="823">
                  <c:v>45520</c:v>
                </c:pt>
                <c:pt idx="824">
                  <c:v>45523</c:v>
                </c:pt>
                <c:pt idx="825">
                  <c:v>45524</c:v>
                </c:pt>
                <c:pt idx="826">
                  <c:v>45525</c:v>
                </c:pt>
                <c:pt idx="827">
                  <c:v>45526</c:v>
                </c:pt>
                <c:pt idx="828">
                  <c:v>45527</c:v>
                </c:pt>
                <c:pt idx="829">
                  <c:v>45530</c:v>
                </c:pt>
                <c:pt idx="830">
                  <c:v>45531</c:v>
                </c:pt>
                <c:pt idx="831">
                  <c:v>45532</c:v>
                </c:pt>
                <c:pt idx="832">
                  <c:v>45533</c:v>
                </c:pt>
                <c:pt idx="833">
                  <c:v>45534</c:v>
                </c:pt>
                <c:pt idx="834">
                  <c:v>45537</c:v>
                </c:pt>
                <c:pt idx="835">
                  <c:v>45538</c:v>
                </c:pt>
                <c:pt idx="836">
                  <c:v>45539</c:v>
                </c:pt>
                <c:pt idx="837">
                  <c:v>45540</c:v>
                </c:pt>
                <c:pt idx="838">
                  <c:v>45541</c:v>
                </c:pt>
                <c:pt idx="839">
                  <c:v>45544</c:v>
                </c:pt>
                <c:pt idx="840">
                  <c:v>45545</c:v>
                </c:pt>
                <c:pt idx="841">
                  <c:v>45546</c:v>
                </c:pt>
                <c:pt idx="842">
                  <c:v>45547</c:v>
                </c:pt>
                <c:pt idx="843">
                  <c:v>45548</c:v>
                </c:pt>
                <c:pt idx="844">
                  <c:v>45551</c:v>
                </c:pt>
                <c:pt idx="845">
                  <c:v>45552</c:v>
                </c:pt>
                <c:pt idx="846">
                  <c:v>45553</c:v>
                </c:pt>
                <c:pt idx="847">
                  <c:v>45554</c:v>
                </c:pt>
                <c:pt idx="848">
                  <c:v>45555</c:v>
                </c:pt>
                <c:pt idx="849">
                  <c:v>45558</c:v>
                </c:pt>
                <c:pt idx="850">
                  <c:v>45559</c:v>
                </c:pt>
                <c:pt idx="851">
                  <c:v>45560</c:v>
                </c:pt>
                <c:pt idx="852">
                  <c:v>45561</c:v>
                </c:pt>
                <c:pt idx="853">
                  <c:v>45562</c:v>
                </c:pt>
                <c:pt idx="854">
                  <c:v>45565</c:v>
                </c:pt>
                <c:pt idx="855">
                  <c:v>45566</c:v>
                </c:pt>
                <c:pt idx="856">
                  <c:v>45567</c:v>
                </c:pt>
                <c:pt idx="857">
                  <c:v>45568</c:v>
                </c:pt>
                <c:pt idx="858">
                  <c:v>45569</c:v>
                </c:pt>
                <c:pt idx="859">
                  <c:v>45572</c:v>
                </c:pt>
                <c:pt idx="860">
                  <c:v>45573</c:v>
                </c:pt>
                <c:pt idx="861">
                  <c:v>45574</c:v>
                </c:pt>
                <c:pt idx="862">
                  <c:v>45575</c:v>
                </c:pt>
                <c:pt idx="863">
                  <c:v>45576</c:v>
                </c:pt>
                <c:pt idx="864">
                  <c:v>45579</c:v>
                </c:pt>
                <c:pt idx="865">
                  <c:v>45580</c:v>
                </c:pt>
                <c:pt idx="866">
                  <c:v>45581</c:v>
                </c:pt>
                <c:pt idx="867">
                  <c:v>45582</c:v>
                </c:pt>
                <c:pt idx="868">
                  <c:v>45583</c:v>
                </c:pt>
                <c:pt idx="869">
                  <c:v>45586</c:v>
                </c:pt>
                <c:pt idx="870">
                  <c:v>45587</c:v>
                </c:pt>
                <c:pt idx="871">
                  <c:v>45588</c:v>
                </c:pt>
                <c:pt idx="872">
                  <c:v>45589</c:v>
                </c:pt>
                <c:pt idx="873">
                  <c:v>45590</c:v>
                </c:pt>
                <c:pt idx="874">
                  <c:v>45593</c:v>
                </c:pt>
                <c:pt idx="875">
                  <c:v>45594</c:v>
                </c:pt>
                <c:pt idx="876">
                  <c:v>45595</c:v>
                </c:pt>
                <c:pt idx="877">
                  <c:v>45596</c:v>
                </c:pt>
                <c:pt idx="878">
                  <c:v>45597</c:v>
                </c:pt>
                <c:pt idx="879">
                  <c:v>45600</c:v>
                </c:pt>
                <c:pt idx="880">
                  <c:v>45601</c:v>
                </c:pt>
                <c:pt idx="881">
                  <c:v>45602</c:v>
                </c:pt>
                <c:pt idx="882">
                  <c:v>45603</c:v>
                </c:pt>
                <c:pt idx="883">
                  <c:v>45604</c:v>
                </c:pt>
                <c:pt idx="884">
                  <c:v>45607</c:v>
                </c:pt>
                <c:pt idx="885">
                  <c:v>45608</c:v>
                </c:pt>
                <c:pt idx="886">
                  <c:v>45609</c:v>
                </c:pt>
                <c:pt idx="887">
                  <c:v>45610</c:v>
                </c:pt>
                <c:pt idx="888">
                  <c:v>45614</c:v>
                </c:pt>
                <c:pt idx="889">
                  <c:v>45615</c:v>
                </c:pt>
                <c:pt idx="890">
                  <c:v>45617</c:v>
                </c:pt>
                <c:pt idx="891">
                  <c:v>45618</c:v>
                </c:pt>
                <c:pt idx="892">
                  <c:v>45621</c:v>
                </c:pt>
                <c:pt idx="893">
                  <c:v>45622</c:v>
                </c:pt>
                <c:pt idx="894">
                  <c:v>45623</c:v>
                </c:pt>
                <c:pt idx="895">
                  <c:v>45624</c:v>
                </c:pt>
                <c:pt idx="896">
                  <c:v>45625</c:v>
                </c:pt>
                <c:pt idx="897">
                  <c:v>45628</c:v>
                </c:pt>
                <c:pt idx="898">
                  <c:v>45629</c:v>
                </c:pt>
                <c:pt idx="899">
                  <c:v>45630</c:v>
                </c:pt>
                <c:pt idx="900">
                  <c:v>45631</c:v>
                </c:pt>
                <c:pt idx="901">
                  <c:v>45632</c:v>
                </c:pt>
                <c:pt idx="902">
                  <c:v>45635</c:v>
                </c:pt>
                <c:pt idx="903">
                  <c:v>45636</c:v>
                </c:pt>
                <c:pt idx="904">
                  <c:v>45637</c:v>
                </c:pt>
                <c:pt idx="905">
                  <c:v>45638</c:v>
                </c:pt>
                <c:pt idx="906">
                  <c:v>45639</c:v>
                </c:pt>
                <c:pt idx="907">
                  <c:v>45642</c:v>
                </c:pt>
                <c:pt idx="908">
                  <c:v>45643</c:v>
                </c:pt>
                <c:pt idx="909">
                  <c:v>45644</c:v>
                </c:pt>
                <c:pt idx="910">
                  <c:v>45645</c:v>
                </c:pt>
                <c:pt idx="911">
                  <c:v>45646</c:v>
                </c:pt>
                <c:pt idx="912">
                  <c:v>45649</c:v>
                </c:pt>
                <c:pt idx="913">
                  <c:v>45650</c:v>
                </c:pt>
                <c:pt idx="914">
                  <c:v>45652</c:v>
                </c:pt>
                <c:pt idx="915">
                  <c:v>45653</c:v>
                </c:pt>
                <c:pt idx="916">
                  <c:v>45656</c:v>
                </c:pt>
                <c:pt idx="917">
                  <c:v>45657</c:v>
                </c:pt>
                <c:pt idx="918">
                  <c:v>45659</c:v>
                </c:pt>
                <c:pt idx="919">
                  <c:v>45660</c:v>
                </c:pt>
                <c:pt idx="920">
                  <c:v>45663</c:v>
                </c:pt>
                <c:pt idx="921">
                  <c:v>45664</c:v>
                </c:pt>
                <c:pt idx="922">
                  <c:v>45665</c:v>
                </c:pt>
                <c:pt idx="923">
                  <c:v>45666</c:v>
                </c:pt>
                <c:pt idx="924">
                  <c:v>45667</c:v>
                </c:pt>
                <c:pt idx="925">
                  <c:v>45670</c:v>
                </c:pt>
                <c:pt idx="926">
                  <c:v>45671</c:v>
                </c:pt>
                <c:pt idx="927">
                  <c:v>45672</c:v>
                </c:pt>
                <c:pt idx="928">
                  <c:v>45673</c:v>
                </c:pt>
                <c:pt idx="929">
                  <c:v>45674</c:v>
                </c:pt>
                <c:pt idx="930">
                  <c:v>45677</c:v>
                </c:pt>
                <c:pt idx="931">
                  <c:v>45678</c:v>
                </c:pt>
                <c:pt idx="932">
                  <c:v>45679</c:v>
                </c:pt>
                <c:pt idx="933">
                  <c:v>45680</c:v>
                </c:pt>
                <c:pt idx="934">
                  <c:v>45681</c:v>
                </c:pt>
                <c:pt idx="935">
                  <c:v>45684</c:v>
                </c:pt>
                <c:pt idx="936">
                  <c:v>45685</c:v>
                </c:pt>
                <c:pt idx="937">
                  <c:v>45686</c:v>
                </c:pt>
                <c:pt idx="938">
                  <c:v>45687</c:v>
                </c:pt>
                <c:pt idx="939">
                  <c:v>45688</c:v>
                </c:pt>
              </c:numCache>
            </c:numRef>
          </c:cat>
          <c:val>
            <c:numRef>
              <c:f>Planilha1!$B$2:$B$941</c:f>
              <c:numCache>
                <c:formatCode>#,##0.00\ \%</c:formatCode>
                <c:ptCount val="940"/>
                <c:pt idx="0">
                  <c:v>0</c:v>
                </c:pt>
                <c:pt idx="1">
                  <c:v>0</c:v>
                </c:pt>
                <c:pt idx="2">
                  <c:v>-1.4873221596730735E-2</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-3.7398646570112456E-3</c:v>
                </c:pt>
                <c:pt idx="29">
                  <c:v>0</c:v>
                </c:pt>
                <c:pt idx="30">
                  <c:v>0</c:v>
                </c:pt>
                <c:pt idx="31">
                  <c:v>-0.13891158612202634</c:v>
                </c:pt>
                <c:pt idx="32">
                  <c:v>-0.11057020256021993</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-2.4334129156637165E-3</c:v>
                </c:pt>
                <c:pt idx="54">
                  <c:v>0</c:v>
                </c:pt>
                <c:pt idx="55">
                  <c:v>0</c:v>
                </c:pt>
                <c:pt idx="56">
                  <c:v>0</c:v>
                </c:pt>
                <c:pt idx="57">
                  <c:v>0</c:v>
                </c:pt>
                <c:pt idx="58">
                  <c:v>-9.4877289866848544E-3</c:v>
                </c:pt>
                <c:pt idx="59">
                  <c:v>0</c:v>
                </c:pt>
                <c:pt idx="60">
                  <c:v>0</c:v>
                </c:pt>
                <c:pt idx="61">
                  <c:v>0</c:v>
                </c:pt>
                <c:pt idx="62">
                  <c:v>-1.2490606020719427E-2</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-1.8442883532867899E-3</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-2.2594448335281031E-3</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numCache>
            </c:numRef>
          </c:val>
          <c:smooth val="0"/>
          <c:extLst>
            <c:ext xmlns:c16="http://schemas.microsoft.com/office/drawing/2014/chart" uri="{C3380CC4-5D6E-409C-BE32-E72D297353CC}">
              <c16:uniqueId val="{00000000-822C-47FC-8A02-6AEEA748DA4E}"/>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majorUnit val="4"/>
        <c:majorTimeUnit val="months"/>
      </c:dateAx>
      <c:valAx>
        <c:axId val="1939350303"/>
        <c:scaling>
          <c:orientation val="minMax"/>
          <c:max val="5.000000000000001E-2"/>
        </c:scaling>
        <c:delete val="0"/>
        <c:axPos val="l"/>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45626742205460613"/>
          <c:y val="0.3066343338739313"/>
          <c:w val="0.51185837480047247"/>
          <c:h val="0.19596800237503773"/>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chemeClr val="tx1"/>
                </a:solidFill>
                <a:latin typeface="Poppins" panose="00000500000000000000" pitchFamily="2" charset="0"/>
                <a:cs typeface="Poppins" panose="00000500000000000000" pitchFamily="2" charset="0"/>
              </a:rPr>
              <a:t>Volatilidade</a:t>
            </a:r>
            <a:endParaRPr lang="en-US" sz="1000" b="1" i="0" u="none" strike="noStrike" kern="1200" spc="0" baseline="0"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Alfa Cash FI Renda Fixa Referenciado DI</c:v>
                </c:pt>
              </c:strCache>
            </c:strRef>
          </c:tx>
          <c:spPr>
            <a:solidFill>
              <a:srgbClr val="042E27"/>
            </a:solidFill>
            <a:ln>
              <a:noFill/>
            </a:ln>
            <a:effectLst/>
          </c:spPr>
          <c:invertIfNegative val="0"/>
          <c:cat>
            <c:numRef>
              <c:f>Planilha1!$A$2:$A$45</c:f>
              <c:numCache>
                <c:formatCode>dd/mm/yy</c:formatCode>
                <c:ptCount val="44"/>
                <c:pt idx="0">
                  <c:v>44348</c:v>
                </c:pt>
                <c:pt idx="1">
                  <c:v>44378</c:v>
                </c:pt>
                <c:pt idx="2">
                  <c:v>44409</c:v>
                </c:pt>
                <c:pt idx="3">
                  <c:v>44440</c:v>
                </c:pt>
                <c:pt idx="4">
                  <c:v>44470</c:v>
                </c:pt>
                <c:pt idx="5">
                  <c:v>44501</c:v>
                </c:pt>
                <c:pt idx="6">
                  <c:v>44531</c:v>
                </c:pt>
                <c:pt idx="7">
                  <c:v>44562</c:v>
                </c:pt>
                <c:pt idx="8">
                  <c:v>44593</c:v>
                </c:pt>
                <c:pt idx="9">
                  <c:v>44621</c:v>
                </c:pt>
                <c:pt idx="10">
                  <c:v>44652</c:v>
                </c:pt>
                <c:pt idx="11">
                  <c:v>44682</c:v>
                </c:pt>
                <c:pt idx="12">
                  <c:v>44713</c:v>
                </c:pt>
                <c:pt idx="13">
                  <c:v>44743</c:v>
                </c:pt>
                <c:pt idx="14">
                  <c:v>44774</c:v>
                </c:pt>
                <c:pt idx="15">
                  <c:v>44805</c:v>
                </c:pt>
                <c:pt idx="16">
                  <c:v>44835</c:v>
                </c:pt>
                <c:pt idx="17">
                  <c:v>44866</c:v>
                </c:pt>
                <c:pt idx="18">
                  <c:v>44896</c:v>
                </c:pt>
                <c:pt idx="19">
                  <c:v>44927</c:v>
                </c:pt>
                <c:pt idx="20">
                  <c:v>44958</c:v>
                </c:pt>
                <c:pt idx="21">
                  <c:v>44986</c:v>
                </c:pt>
                <c:pt idx="22">
                  <c:v>45017</c:v>
                </c:pt>
                <c:pt idx="23">
                  <c:v>45047</c:v>
                </c:pt>
                <c:pt idx="24">
                  <c:v>45078</c:v>
                </c:pt>
                <c:pt idx="25">
                  <c:v>45108</c:v>
                </c:pt>
                <c:pt idx="26">
                  <c:v>45139</c:v>
                </c:pt>
                <c:pt idx="27">
                  <c:v>45170</c:v>
                </c:pt>
                <c:pt idx="28">
                  <c:v>45200</c:v>
                </c:pt>
                <c:pt idx="29">
                  <c:v>45231</c:v>
                </c:pt>
                <c:pt idx="30">
                  <c:v>45261</c:v>
                </c:pt>
                <c:pt idx="31">
                  <c:v>45292</c:v>
                </c:pt>
                <c:pt idx="32">
                  <c:v>45323</c:v>
                </c:pt>
                <c:pt idx="33">
                  <c:v>45352</c:v>
                </c:pt>
                <c:pt idx="34">
                  <c:v>45383</c:v>
                </c:pt>
                <c:pt idx="35">
                  <c:v>45413</c:v>
                </c:pt>
                <c:pt idx="36">
                  <c:v>45444</c:v>
                </c:pt>
                <c:pt idx="37">
                  <c:v>45474</c:v>
                </c:pt>
                <c:pt idx="38">
                  <c:v>45505</c:v>
                </c:pt>
                <c:pt idx="39">
                  <c:v>45536</c:v>
                </c:pt>
                <c:pt idx="40">
                  <c:v>45566</c:v>
                </c:pt>
                <c:pt idx="41">
                  <c:v>45597</c:v>
                </c:pt>
                <c:pt idx="42">
                  <c:v>45627</c:v>
                </c:pt>
                <c:pt idx="43">
                  <c:v>45658</c:v>
                </c:pt>
              </c:numCache>
            </c:numRef>
          </c:cat>
          <c:val>
            <c:numRef>
              <c:f>Planilha1!$B$2:$B$45</c:f>
              <c:numCache>
                <c:formatCode>#,##0.00\ \%</c:formatCode>
                <c:ptCount val="44"/>
                <c:pt idx="0">
                  <c:v>0.76337354215156639</c:v>
                </c:pt>
                <c:pt idx="1">
                  <c:v>0.21929493996641264</c:v>
                </c:pt>
                <c:pt idx="2">
                  <c:v>0.45541613506104489</c:v>
                </c:pt>
                <c:pt idx="3">
                  <c:v>9.33995219279765E-2</c:v>
                </c:pt>
                <c:pt idx="4">
                  <c:v>0.28062027507191301</c:v>
                </c:pt>
                <c:pt idx="5">
                  <c:v>0.59889508637464473</c:v>
                </c:pt>
                <c:pt idx="6">
                  <c:v>0.124853099384899</c:v>
                </c:pt>
                <c:pt idx="7">
                  <c:v>8.6518397490704349E-2</c:v>
                </c:pt>
                <c:pt idx="8">
                  <c:v>8.8938596111717519E-2</c:v>
                </c:pt>
                <c:pt idx="9">
                  <c:v>1.2034122102734695</c:v>
                </c:pt>
                <c:pt idx="10">
                  <c:v>0.30192366015582789</c:v>
                </c:pt>
                <c:pt idx="11">
                  <c:v>7.6413666663722735E-2</c:v>
                </c:pt>
                <c:pt idx="12">
                  <c:v>4.8446360156755193E-2</c:v>
                </c:pt>
                <c:pt idx="13">
                  <c:v>0.10450367007809214</c:v>
                </c:pt>
                <c:pt idx="14">
                  <c:v>0.12118307881999663</c:v>
                </c:pt>
                <c:pt idx="15">
                  <c:v>0.10156647211383614</c:v>
                </c:pt>
                <c:pt idx="16">
                  <c:v>1.4242022542898752E-2</c:v>
                </c:pt>
                <c:pt idx="17">
                  <c:v>0.11295543860867416</c:v>
                </c:pt>
                <c:pt idx="18">
                  <c:v>3.7384566587757843E-2</c:v>
                </c:pt>
                <c:pt idx="19">
                  <c:v>2.3606018710823944E-2</c:v>
                </c:pt>
                <c:pt idx="20">
                  <c:v>6.6080088399460599E-2</c:v>
                </c:pt>
                <c:pt idx="21">
                  <c:v>9.0139001609085403E-2</c:v>
                </c:pt>
                <c:pt idx="22">
                  <c:v>4.686439699157284E-2</c:v>
                </c:pt>
                <c:pt idx="23">
                  <c:v>0.17634193905890799</c:v>
                </c:pt>
                <c:pt idx="24">
                  <c:v>8.4608391109695213E-3</c:v>
                </c:pt>
                <c:pt idx="25">
                  <c:v>0.12479760941609799</c:v>
                </c:pt>
                <c:pt idx="26">
                  <c:v>8.6740050235014285E-2</c:v>
                </c:pt>
                <c:pt idx="27">
                  <c:v>8.8748181804621573E-2</c:v>
                </c:pt>
                <c:pt idx="28">
                  <c:v>8.8594152114638169E-2</c:v>
                </c:pt>
                <c:pt idx="29">
                  <c:v>5.7440034282267211E-2</c:v>
                </c:pt>
                <c:pt idx="30">
                  <c:v>8.0905866970856943E-2</c:v>
                </c:pt>
                <c:pt idx="31">
                  <c:v>7.2145207608826645E-2</c:v>
                </c:pt>
                <c:pt idx="32">
                  <c:v>4.1925535752411001E-2</c:v>
                </c:pt>
                <c:pt idx="33">
                  <c:v>7.6990110539681342E-2</c:v>
                </c:pt>
                <c:pt idx="34">
                  <c:v>6.0057763361670562E-2</c:v>
                </c:pt>
                <c:pt idx="35">
                  <c:v>0.1548347346758463</c:v>
                </c:pt>
                <c:pt idx="36">
                  <c:v>7.2567977776395967E-2</c:v>
                </c:pt>
                <c:pt idx="37">
                  <c:v>0.10346110944590488</c:v>
                </c:pt>
                <c:pt idx="38">
                  <c:v>6.7791681450234925E-2</c:v>
                </c:pt>
                <c:pt idx="39">
                  <c:v>0.15239383632407341</c:v>
                </c:pt>
                <c:pt idx="40">
                  <c:v>0.20460761531823279</c:v>
                </c:pt>
                <c:pt idx="41">
                  <c:v>0.26748737396035505</c:v>
                </c:pt>
                <c:pt idx="42">
                  <c:v>0.13275178827639075</c:v>
                </c:pt>
                <c:pt idx="43">
                  <c:v>0.14357119578921254</c:v>
                </c:pt>
              </c:numCache>
            </c:numRef>
          </c:val>
          <c:extLst>
            <c:ext xmlns:c16="http://schemas.microsoft.com/office/drawing/2014/chart" uri="{C3380CC4-5D6E-409C-BE32-E72D297353CC}">
              <c16:uniqueId val="{00000000-2D70-446C-8AD3-6702197E0C0F}"/>
            </c:ext>
          </c:extLst>
        </c:ser>
        <c:dLbls>
          <c:showLegendKey val="0"/>
          <c:showVal val="0"/>
          <c:showCatName val="0"/>
          <c:showSerName val="0"/>
          <c:showPercent val="0"/>
          <c:showBubbleSize val="0"/>
        </c:dLbls>
        <c:gapWidth val="219"/>
        <c:overlap val="-27"/>
        <c:axId val="1899216256"/>
        <c:axId val="1899213376"/>
      </c:barChart>
      <c:dateAx>
        <c:axId val="1899216256"/>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1"/>
        <c:lblOffset val="100"/>
        <c:baseTimeUnit val="months"/>
        <c:majorUnit val="6"/>
        <c:majorTimeUnit val="months"/>
        <c:minorUnit val="1"/>
        <c:minorTimeUnit val="months"/>
      </c:dateAx>
      <c:valAx>
        <c:axId val="1899213376"/>
        <c:scaling>
          <c:orientation val="minMax"/>
          <c:max val="1.5"/>
          <c:min val="0"/>
        </c:scaling>
        <c:delete val="0"/>
        <c:axPos val="l"/>
        <c:majorGridlines>
          <c:spPr>
            <a:ln w="9525" cap="flat" cmpd="sng" algn="ctr">
              <a:noFill/>
              <a:round/>
            </a:ln>
            <a:effectLst/>
          </c:spPr>
        </c:majorGridlines>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0.5"/>
      </c:valAx>
      <c:spPr>
        <a:noFill/>
        <a:ln>
          <a:noFill/>
        </a:ln>
        <a:effectLst/>
      </c:spPr>
    </c:plotArea>
    <c:legend>
      <c:legendPos val="r"/>
      <c:layout>
        <c:manualLayout>
          <c:xMode val="edge"/>
          <c:yMode val="edge"/>
          <c:x val="0.24374295170179799"/>
          <c:y val="0.16277825840648891"/>
          <c:w val="0.52038794502578378"/>
          <c:h val="0.19480042685684926"/>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74B52715-8988-46F6-B30A-9AD4307F4BF0}" type="datetimeFigureOut">
              <a:rPr lang="pt-BR" smtClean="0"/>
              <a:t>19/02/2025</a:t>
            </a:fld>
            <a:endParaRPr lang="pt-BR"/>
          </a:p>
        </p:txBody>
      </p:sp>
      <p:sp>
        <p:nvSpPr>
          <p:cNvPr id="4" name="Espaço Reservado para Imagem de Slide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6987C07F-74AE-4233-9C5F-CD7A51455365}" type="slidenum">
              <a:rPr lang="pt-BR" smtClean="0"/>
              <a:t>‹nº›</a:t>
            </a:fld>
            <a:endParaRPr lang="pt-BR"/>
          </a:p>
        </p:txBody>
      </p:sp>
    </p:spTree>
    <p:extLst>
      <p:ext uri="{BB962C8B-B14F-4D97-AF65-F5344CB8AC3E}">
        <p14:creationId xmlns:p14="http://schemas.microsoft.com/office/powerpoint/2010/main" val="334516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987C07F-74AE-4233-9C5F-CD7A51455365}" type="slidenum">
              <a:rPr lang="pt-BR" smtClean="0"/>
              <a:t>6</a:t>
            </a:fld>
            <a:endParaRPr lang="pt-BR"/>
          </a:p>
        </p:txBody>
      </p:sp>
    </p:spTree>
    <p:extLst>
      <p:ext uri="{BB962C8B-B14F-4D97-AF65-F5344CB8AC3E}">
        <p14:creationId xmlns:p14="http://schemas.microsoft.com/office/powerpoint/2010/main" val="843947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4018050" cy="859210"/>
          </a:xfrm>
          <a:prstGeom prst="rect">
            <a:avLst/>
          </a:prstGeom>
        </p:spPr>
        <p:txBody>
          <a:bodyPr vert="horz" wrap="square" lIns="0" tIns="152400" rIns="0" bIns="0" rtlCol="0">
            <a:spAutoFit/>
          </a:bodyPr>
          <a:lstStyle/>
          <a:p>
            <a:pPr marL="12700">
              <a:lnSpc>
                <a:spcPct val="100000"/>
              </a:lnSpc>
              <a:spcBef>
                <a:spcPts val="1200"/>
              </a:spcBef>
            </a:pPr>
            <a:r>
              <a:rPr lang="pt-BR" sz="2500" spc="-10" dirty="0">
                <a:solidFill>
                  <a:srgbClr val="FFFFFF"/>
                </a:solidFill>
                <a:latin typeface="Montserrat SemiBold" panose="00000700000000000000" pitchFamily="2" charset="0"/>
                <a:cs typeface="Arial Black"/>
              </a:rPr>
              <a:t>Alfa Cash</a:t>
            </a:r>
            <a:endParaRPr sz="2500" dirty="0">
              <a:latin typeface="Montserrat SemiBold" panose="00000700000000000000" pitchFamily="2" charset="0"/>
              <a:cs typeface="Arial Black"/>
            </a:endParaRPr>
          </a:p>
          <a:p>
            <a:pPr marL="12700">
              <a:lnSpc>
                <a:spcPct val="100000"/>
              </a:lnSpc>
              <a:spcBef>
                <a:spcPts val="660"/>
              </a:spcBef>
            </a:pPr>
            <a:r>
              <a:rPr lang="pt-BR" sz="1500" spc="-10" dirty="0">
                <a:solidFill>
                  <a:srgbClr val="FFFFFF"/>
                </a:solidFill>
                <a:latin typeface="Montserrat Light" panose="00000400000000000000" pitchFamily="2" charset="0"/>
                <a:cs typeface="Verdana"/>
              </a:rPr>
              <a:t>Alfa Cash FI Renda Fixa Referenciado DI</a:t>
            </a:r>
            <a:endParaRPr lang="pt-B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6711324"/>
          </a:xfrm>
          <a:prstGeom prst="rect">
            <a:avLst/>
          </a:prstGeom>
        </p:spPr>
        <p:txBody>
          <a:bodyPr vert="horz" wrap="square" lIns="0" tIns="12700" rIns="0" bIns="0" rtlCol="0" anchor="t">
            <a:spAutoFit/>
          </a:bodyPr>
          <a:lstStyle/>
          <a:p>
            <a:pPr>
              <a:lnSpc>
                <a:spcPct val="107000"/>
              </a:lnSpc>
              <a:spcBef>
                <a:spcPts val="1200"/>
              </a:spcBef>
              <a:spcAft>
                <a:spcPts val="1200"/>
              </a:spcAft>
            </a:pPr>
            <a:r>
              <a:rPr lang="pt-BR" sz="1000" b="1" dirty="0">
                <a:solidFill>
                  <a:srgbClr val="9E9959"/>
                </a:solidFill>
                <a:effectLst/>
                <a:latin typeface="Montserrat" panose="00000500000000000000" pitchFamily="2" charset="0"/>
                <a:ea typeface="Poppins" panose="00000500000000000000" pitchFamily="2" charset="0"/>
              </a:rPr>
              <a:t>O Alfa Cash FI RF Referenciado DI é um fundo de investimento em ativos de renda fixa que busca proporcionar aos seus cotistas a valorização de suas cotas mediante aplicação em ativos financeiros e utilização de instrumentos derivativos.</a:t>
            </a:r>
            <a:r>
              <a:rPr lang="pt-BR" sz="1000" b="1" dirty="0">
                <a:solidFill>
                  <a:srgbClr val="BDB083"/>
                </a:solidFill>
                <a:effectLst/>
                <a:latin typeface="Montserrat" panose="00000500000000000000" pitchFamily="2" charset="0"/>
                <a:ea typeface="Poppins" panose="00000500000000000000" pitchFamily="2" charset="0"/>
              </a:rPr>
              <a:t> </a:t>
            </a:r>
            <a:r>
              <a:rPr lang="pt-BR" sz="1000" dirty="0">
                <a:solidFill>
                  <a:srgbClr val="00332E"/>
                </a:solidFill>
                <a:effectLst/>
                <a:latin typeface="Montserrat" panose="00000500000000000000" pitchFamily="2" charset="0"/>
                <a:ea typeface="Poppins" panose="00000500000000000000" pitchFamily="2" charset="0"/>
              </a:rPr>
              <a:t>De forma mais prática e específica, para alcançar este objetivo, o fundo deve ter sua carteira composta por, no mínimo, 95% em ativos financeiros e/ou modalidades operacionais que acompanhem a variação do CDI, explorando, portanto, oportunidades em títulos públicos, notas promissórias, debêntures, cotas de fundos, CCBs, LCAs, CDAs, entre outros.</a:t>
            </a: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Dito isto, no mínimo, 80% do patrimônio líquido do fundo deve ser representado por títulos da dívida pública federal e ativos de renda fixa considerados de “baixo risco” de crédito, enquanto os 20% restantes podem ser investidos em outros ativos financeiros e/ou modalidades operacionais descritas no regulamento do fundo.</a:t>
            </a: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O Alfa Cash possui um histórico de baixíssima volatilidade e rendimento acumulado atrativo desde o início de sua operação, destacando-se como uma excelente alternativa para investidores conservadores que buscam equilíbrio entre segurança, rentabilidade e liquidez. Assim, portanto, entendemos o Alfa Cash como sendo ideal para investidores que buscam uma aplicação segura e com baixa volatilidade, ou para aqueles que desejam formar uma reserva de emergência com maior rentabilidade em relação a produtos de menor rendimento, como a poupança.</a:t>
            </a:r>
          </a:p>
        </p:txBody>
      </p:sp>
      <p:sp>
        <p:nvSpPr>
          <p:cNvPr id="3" name="object 3"/>
          <p:cNvSpPr txBox="1"/>
          <p:nvPr/>
        </p:nvSpPr>
        <p:spPr>
          <a:xfrm>
            <a:off x="3875306" y="2332038"/>
            <a:ext cx="2686685" cy="719684"/>
          </a:xfrm>
          <a:prstGeom prst="rect">
            <a:avLst/>
          </a:prstGeom>
        </p:spPr>
        <p:txBody>
          <a:bodyPr vert="horz" wrap="square" lIns="0" tIns="12700" rIns="0" bIns="0" rtlCol="0">
            <a:spAutoFit/>
          </a:bodyPr>
          <a:lstStyle/>
          <a:p>
            <a:pPr marL="12700" marR="5080">
              <a:lnSpc>
                <a:spcPct val="116700"/>
              </a:lnSpc>
              <a:spcBef>
                <a:spcPts val="100"/>
              </a:spcBef>
            </a:pPr>
            <a:r>
              <a:rPr lang="pt-BR" sz="1000" b="0" i="0" dirty="0">
                <a:solidFill>
                  <a:srgbClr val="00332E"/>
                </a:solidFill>
                <a:effectLst/>
                <a:latin typeface="Montserrat" panose="00000500000000000000" pitchFamily="2" charset="0"/>
              </a:rPr>
              <a:t>O fundo foi constituído em 10 de maio de 2021 e é administrado pela Safra Serviços de Administração Fiduciária, com gestão do Banco Safra.</a:t>
            </a:r>
            <a:endParaRPr lang="pt-BR" sz="1000" spc="-40" dirty="0">
              <a:solidFill>
                <a:srgbClr val="00332E"/>
              </a:solidFill>
              <a:latin typeface="Montserrat" panose="00000500000000000000" pitchFamily="2" charset="0"/>
              <a:cs typeface="Verdana"/>
            </a:endParaRPr>
          </a:p>
        </p:txBody>
      </p:sp>
      <p:sp>
        <p:nvSpPr>
          <p:cNvPr id="4" name="object 4"/>
          <p:cNvSpPr txBox="1"/>
          <p:nvPr/>
        </p:nvSpPr>
        <p:spPr>
          <a:xfrm>
            <a:off x="3924861" y="6696700"/>
            <a:ext cx="2860040" cy="1452705"/>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00332E"/>
                </a:solidFill>
                <a:latin typeface="Montserrat" panose="00000500000000000000" pitchFamily="2" charset="0"/>
                <a:cs typeface="Verdana"/>
              </a:rPr>
              <a:t>Por fim, vale destacar que, para alcançar o objetivo supramencionado, o Fundo utiliza instrumentos de derivativos exclusivamente para fins de hedge. Ou seja, utiliza-se dos</a:t>
            </a:r>
          </a:p>
          <a:p>
            <a:pPr marL="12700" marR="5080">
              <a:lnSpc>
                <a:spcPct val="116700"/>
              </a:lnSpc>
              <a:spcBef>
                <a:spcPts val="100"/>
              </a:spcBef>
            </a:pPr>
            <a:r>
              <a:rPr lang="pt-BR" sz="1000" dirty="0">
                <a:solidFill>
                  <a:srgbClr val="00332E"/>
                </a:solidFill>
                <a:latin typeface="Montserrat" panose="00000500000000000000" pitchFamily="2" charset="0"/>
                <a:cs typeface="Verdana"/>
              </a:rPr>
              <a:t>derivativos buscando a proteção de suas posições no mercado à vista, até o limite dessas, sendo vedada a utilização de derivativos para fins de alavancagem.  </a:t>
            </a: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3875306" y="3701223"/>
            <a:ext cx="2860039" cy="2680477"/>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O Alfa Cash FI RF Referenciado DI é uma opção adequada para investidores que buscam uma alternativa de baixo risco, com retornos alinhados ao CDI, baixa volatilidade e, portanto, boa estabilidade e segurança.</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925917" y="3329780"/>
            <a:ext cx="170955" cy="278822"/>
          </a:xfrm>
          <a:prstGeom prst="rect">
            <a:avLst/>
          </a:prstGeom>
          <a:noFill/>
          <a:ln>
            <a:noFill/>
          </a:ln>
        </p:spPr>
      </p:pic>
      <p:sp>
        <p:nvSpPr>
          <p:cNvPr id="8" name="object 6">
            <a:extLst>
              <a:ext uri="{FF2B5EF4-FFF2-40B4-BE49-F238E27FC236}">
                <a16:creationId xmlns:a16="http://schemas.microsoft.com/office/drawing/2014/main" id="{E906DBAB-BC64-220F-640F-D3C97845D165}"/>
              </a:ext>
            </a:extLst>
          </p:cNvPr>
          <p:cNvSpPr txBox="1"/>
          <p:nvPr/>
        </p:nvSpPr>
        <p:spPr>
          <a:xfrm>
            <a:off x="770298" y="170373"/>
            <a:ext cx="381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Alfa Cash</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Alfa Cash FI Renda Fixa Referenciado DI</a:t>
            </a:r>
            <a:endParaRPr sz="1050" dirty="0">
              <a:latin typeface="Montserrat SemiBold" panose="00000700000000000000" pitchFamily="2" charset="0"/>
              <a:cs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625677"/>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Em outubro de 2024, o Fundo deixou de ser gerido pelo Banco Alfa de Investimentos e passou a ser gerido pela Safra </a:t>
            </a:r>
            <a:r>
              <a:rPr lang="pt-BR" i="1" dirty="0" err="1">
                <a:latin typeface="Montserrat" panose="00000500000000000000" pitchFamily="2" charset="0"/>
              </a:rPr>
              <a:t>Asset</a:t>
            </a:r>
            <a:r>
              <a:rPr lang="pt-BR" i="1" dirty="0">
                <a:latin typeface="Montserrat" panose="00000500000000000000" pitchFamily="2" charset="0"/>
              </a:rPr>
              <a:t> Management</a:t>
            </a:r>
            <a:r>
              <a:rPr lang="pt-BR" dirty="0">
                <a:latin typeface="Montserrat" panose="00000500000000000000" pitchFamily="2" charset="0"/>
              </a:rPr>
              <a:t>, divisão de gestão de recursos do Banco Safra, que oferece opções variadas de investimento para todos os tipos de perfis, desde, por exemplo, fundos imobiliários como o JS Real </a:t>
            </a:r>
            <a:r>
              <a:rPr lang="pt-BR" dirty="0" err="1">
                <a:latin typeface="Montserrat" panose="00000500000000000000" pitchFamily="2" charset="0"/>
              </a:rPr>
              <a:t>Estate</a:t>
            </a:r>
            <a:r>
              <a:rPr lang="pt-BR" dirty="0">
                <a:latin typeface="Montserrat" panose="00000500000000000000" pitchFamily="2" charset="0"/>
              </a:rPr>
              <a:t> (mais voltado para investidores em geral), passando pelo Safra Galileo (destinado a um perfil mais arrojado), Safra Maxwell (Fundo Multimercado), Safra Arquimedes (com exposição em bolsa) e chegando ao Alfa Cash. </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Em suma, com aproximadamente R$ 164 bilhões em ativos sob gestão, a Safra </a:t>
            </a:r>
            <a:r>
              <a:rPr lang="pt-BR" i="1" dirty="0" err="1">
                <a:latin typeface="Montserrat" panose="00000500000000000000" pitchFamily="2" charset="0"/>
              </a:rPr>
              <a:t>Asset</a:t>
            </a:r>
            <a:r>
              <a:rPr lang="pt-BR" dirty="0">
                <a:latin typeface="Montserrat" panose="00000500000000000000" pitchFamily="2" charset="0"/>
              </a:rPr>
              <a:t> oferece uma ampla gama de produtos, incluindo fundos de renda fixa, multimercado e previdência. Estamos falando da 10ª maior gestora de recursos do país (9ª maior em multimercados). Não à toa, a </a:t>
            </a:r>
            <a:r>
              <a:rPr lang="pt-BR" i="1" dirty="0">
                <a:latin typeface="Montserrat" panose="00000500000000000000" pitchFamily="2" charset="0"/>
              </a:rPr>
              <a:t>Moody's</a:t>
            </a:r>
            <a:r>
              <a:rPr lang="pt-BR" dirty="0">
                <a:latin typeface="Montserrat" panose="00000500000000000000" pitchFamily="2" charset="0"/>
              </a:rPr>
              <a:t> América Latina atribuiu avaliação excelente à gestão de investimentos da Safra </a:t>
            </a:r>
            <a:r>
              <a:rPr lang="pt-BR" i="1" dirty="0" err="1">
                <a:latin typeface="Montserrat" panose="00000500000000000000" pitchFamily="2" charset="0"/>
              </a:rPr>
              <a:t>Asset</a:t>
            </a:r>
            <a:r>
              <a:rPr lang="pt-BR" i="1" dirty="0">
                <a:latin typeface="Montserrat" panose="00000500000000000000" pitchFamily="2" charset="0"/>
              </a:rPr>
              <a:t> Management</a:t>
            </a:r>
            <a:r>
              <a:rPr lang="pt-BR" dirty="0">
                <a:latin typeface="Montserrat" panose="00000500000000000000" pitchFamily="2" charset="0"/>
              </a:rPr>
              <a:t>, Banco J. Safra S.A. e da Safra </a:t>
            </a:r>
            <a:r>
              <a:rPr lang="pt-BR" i="1" dirty="0" err="1">
                <a:latin typeface="Montserrat" panose="00000500000000000000" pitchFamily="2" charset="0"/>
              </a:rPr>
              <a:t>Wealth</a:t>
            </a:r>
            <a:r>
              <a:rPr lang="pt-BR" i="1" dirty="0">
                <a:latin typeface="Montserrat" panose="00000500000000000000" pitchFamily="2" charset="0"/>
              </a:rPr>
              <a:t> </a:t>
            </a:r>
            <a:r>
              <a:rPr lang="pt-BR" dirty="0">
                <a:latin typeface="Montserrat" panose="00000500000000000000" pitchFamily="2" charset="0"/>
              </a:rPr>
              <a:t>DTVM.</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Além disso, o grupo é amplamente reconhecido por seu exímio controle de risco, gestão de portfólio de investimentos e atendimento ao cliente. Alguns dos prêmios conferidos ao grupo, são: Avaliação de “Melhores do Mercado” (Safra Kepler </a:t>
            </a:r>
            <a:r>
              <a:rPr lang="pt-BR" i="1" dirty="0" err="1">
                <a:latin typeface="Montserrat" panose="00000500000000000000" pitchFamily="2" charset="0"/>
              </a:rPr>
              <a:t>Advanced</a:t>
            </a:r>
            <a:r>
              <a:rPr lang="pt-BR" dirty="0">
                <a:latin typeface="Montserrat" panose="00000500000000000000" pitchFamily="2" charset="0"/>
              </a:rPr>
              <a:t>) pela Exame em 2023, “Melhor Banco e Plataforma para investir em 2023” pela </a:t>
            </a:r>
            <a:r>
              <a:rPr lang="pt-BR" dirty="0" err="1">
                <a:latin typeface="Montserrat" panose="00000500000000000000" pitchFamily="2" charset="0"/>
              </a:rPr>
              <a:t>FGVcef</a:t>
            </a:r>
            <a:r>
              <a:rPr lang="pt-BR" dirty="0">
                <a:latin typeface="Montserrat" panose="00000500000000000000" pitchFamily="2" charset="0"/>
              </a:rPr>
              <a:t> e IstoÉ Dinheiro, “Melhores Fundos 2022” (Safra </a:t>
            </a:r>
            <a:r>
              <a:rPr lang="pt-BR" i="1" dirty="0" err="1">
                <a:latin typeface="Montserrat" panose="00000500000000000000" pitchFamily="2" charset="0"/>
              </a:rPr>
              <a:t>Wealth</a:t>
            </a:r>
            <a:r>
              <a:rPr lang="pt-BR" dirty="0">
                <a:latin typeface="Montserrat" panose="00000500000000000000" pitchFamily="2" charset="0"/>
              </a:rPr>
              <a:t>)” pela Exame, englobando melhores fundos de debêntures incentivadas e renda fixa com crédito privado </a:t>
            </a:r>
            <a:r>
              <a:rPr lang="pt-BR" i="1" dirty="0">
                <a:latin typeface="Montserrat" panose="00000500000000000000" pitchFamily="2" charset="0"/>
              </a:rPr>
              <a:t>High Grade</a:t>
            </a:r>
            <a:r>
              <a:rPr lang="pt-BR" dirty="0">
                <a:latin typeface="Montserrat" panose="00000500000000000000" pitchFamily="2" charset="0"/>
              </a:rPr>
              <a:t>, entre muitos outros títulos que se acumulam desde 2017.</a:t>
            </a:r>
          </a:p>
        </p:txBody>
      </p:sp>
      <p:sp>
        <p:nvSpPr>
          <p:cNvPr id="3" name="object 3"/>
          <p:cNvSpPr txBox="1"/>
          <p:nvPr/>
        </p:nvSpPr>
        <p:spPr>
          <a:xfrm>
            <a:off x="3875306" y="5151747"/>
            <a:ext cx="2962944" cy="4886466"/>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Ademais, a gestão realiza monitoramento semanal de liquidez para identificar os riscos de pagamento de cada ativo, bem como realiza uma análise de crédito aprofundada, avaliando balanços e demonstrações financeiras, projeções de fluxo de caixa e monitoramento da carteira de crédito de cada produto. </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O time é composto por nomes como Daniel </a:t>
            </a:r>
            <a:r>
              <a:rPr lang="pt-BR" sz="1000" dirty="0" err="1">
                <a:solidFill>
                  <a:srgbClr val="2B333B"/>
                </a:solidFill>
                <a:latin typeface="Montserrat" panose="00000500000000000000" pitchFamily="2" charset="0"/>
                <a:cs typeface="Verdana"/>
              </a:rPr>
              <a:t>Valladares</a:t>
            </a:r>
            <a:r>
              <a:rPr lang="pt-BR" sz="1000" dirty="0">
                <a:solidFill>
                  <a:srgbClr val="2B333B"/>
                </a:solidFill>
                <a:latin typeface="Montserrat" panose="00000500000000000000" pitchFamily="2" charset="0"/>
                <a:cs typeface="Verdana"/>
              </a:rPr>
              <a:t>, economista-chefe da Safra </a:t>
            </a:r>
            <a:r>
              <a:rPr lang="pt-BR" sz="1000" i="1" dirty="0" err="1">
                <a:solidFill>
                  <a:srgbClr val="2B333B"/>
                </a:solidFill>
                <a:latin typeface="Montserrat" panose="00000500000000000000" pitchFamily="2" charset="0"/>
                <a:cs typeface="Verdana"/>
              </a:rPr>
              <a:t>Asset</a:t>
            </a:r>
            <a:r>
              <a:rPr lang="pt-BR" sz="1000" dirty="0">
                <a:solidFill>
                  <a:srgbClr val="2B333B"/>
                </a:solidFill>
                <a:latin typeface="Montserrat" panose="00000500000000000000" pitchFamily="2" charset="0"/>
                <a:cs typeface="Verdana"/>
              </a:rPr>
              <a:t> que possui passagens em renomados </a:t>
            </a:r>
            <a:r>
              <a:rPr lang="pt-BR" sz="1000" i="1" dirty="0">
                <a:solidFill>
                  <a:srgbClr val="2B333B"/>
                </a:solidFill>
                <a:latin typeface="Montserrat" panose="00000500000000000000" pitchFamily="2" charset="0"/>
                <a:cs typeface="Verdana"/>
              </a:rPr>
              <a:t>players</a:t>
            </a:r>
            <a:r>
              <a:rPr lang="pt-BR" sz="1000" dirty="0">
                <a:solidFill>
                  <a:srgbClr val="2B333B"/>
                </a:solidFill>
                <a:latin typeface="Montserrat" panose="00000500000000000000" pitchFamily="2" charset="0"/>
                <a:cs typeface="Verdana"/>
              </a:rPr>
              <a:t> do mercado, tendo trabalhado seis anos como economista sênior no Bradesco e mais de 11 anos na </a:t>
            </a:r>
            <a:r>
              <a:rPr lang="pt-BR" sz="1000" dirty="0" err="1">
                <a:solidFill>
                  <a:srgbClr val="2B333B"/>
                </a:solidFill>
                <a:latin typeface="Montserrat" panose="00000500000000000000" pitchFamily="2" charset="0"/>
                <a:cs typeface="Verdana"/>
              </a:rPr>
              <a:t>Garde</a:t>
            </a:r>
            <a:r>
              <a:rPr lang="pt-BR" sz="1000"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Asset</a:t>
            </a:r>
            <a:r>
              <a:rPr lang="pt-BR" sz="1000" i="1" dirty="0">
                <a:solidFill>
                  <a:srgbClr val="2B333B"/>
                </a:solidFill>
                <a:latin typeface="Montserrat" panose="00000500000000000000" pitchFamily="2" charset="0"/>
                <a:cs typeface="Verdana"/>
              </a:rPr>
              <a:t> Management </a:t>
            </a:r>
            <a:r>
              <a:rPr lang="pt-BR" sz="1000" dirty="0">
                <a:solidFill>
                  <a:srgbClr val="2B333B"/>
                </a:solidFill>
                <a:latin typeface="Montserrat" panose="00000500000000000000" pitchFamily="2" charset="0"/>
                <a:cs typeface="Verdana"/>
              </a:rPr>
              <a:t>como sócio e </a:t>
            </a:r>
            <a:r>
              <a:rPr lang="pt-BR" sz="1000" i="1" dirty="0" err="1">
                <a:solidFill>
                  <a:srgbClr val="2B333B"/>
                </a:solidFill>
                <a:latin typeface="Montserrat" panose="00000500000000000000" pitchFamily="2" charset="0"/>
                <a:cs typeface="Verdana"/>
              </a:rPr>
              <a:t>Chief</a:t>
            </a:r>
            <a:r>
              <a:rPr lang="pt-BR" sz="1000" i="1" dirty="0">
                <a:solidFill>
                  <a:srgbClr val="2B333B"/>
                </a:solidFill>
                <a:latin typeface="Montserrat" panose="00000500000000000000" pitchFamily="2" charset="0"/>
                <a:cs typeface="Verdana"/>
              </a:rPr>
              <a:t> Economist</a:t>
            </a:r>
            <a:r>
              <a:rPr lang="pt-BR" sz="1000" dirty="0">
                <a:solidFill>
                  <a:srgbClr val="2B333B"/>
                </a:solidFill>
                <a:latin typeface="Montserrat" panose="00000500000000000000" pitchFamily="2" charset="0"/>
                <a:cs typeface="Verdana"/>
              </a:rPr>
              <a:t>. Recentemente, a equipe foi reforçada com a contratação de Bruno Carvalho como </a:t>
            </a:r>
            <a:r>
              <a:rPr lang="pt-BR" sz="1000" i="1" dirty="0" err="1">
                <a:solidFill>
                  <a:srgbClr val="2B333B"/>
                </a:solidFill>
                <a:latin typeface="Montserrat" panose="00000500000000000000" pitchFamily="2" charset="0"/>
                <a:cs typeface="Verdana"/>
              </a:rPr>
              <a:t>Chief</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Investment</a:t>
            </a:r>
            <a:r>
              <a:rPr lang="pt-BR" sz="1000" i="1" dirty="0">
                <a:solidFill>
                  <a:srgbClr val="2B333B"/>
                </a:solidFill>
                <a:latin typeface="Montserrat" panose="00000500000000000000" pitchFamily="2" charset="0"/>
                <a:cs typeface="Verdana"/>
              </a:rPr>
              <a:t> Officer </a:t>
            </a:r>
            <a:r>
              <a:rPr lang="pt-BR" sz="1000" dirty="0">
                <a:solidFill>
                  <a:srgbClr val="2B333B"/>
                </a:solidFill>
                <a:latin typeface="Montserrat" panose="00000500000000000000" pitchFamily="2" charset="0"/>
                <a:cs typeface="Verdana"/>
              </a:rPr>
              <a:t>(CIO) de Mercados. Carvalho é </a:t>
            </a:r>
            <a:r>
              <a:rPr lang="pt-BR" sz="1000" dirty="0" err="1">
                <a:solidFill>
                  <a:srgbClr val="2B333B"/>
                </a:solidFill>
                <a:latin typeface="Montserrat" panose="00000500000000000000" pitchFamily="2" charset="0"/>
                <a:cs typeface="Verdana"/>
              </a:rPr>
              <a:t>sócio-fundador</a:t>
            </a:r>
            <a:r>
              <a:rPr lang="pt-BR" sz="1000" dirty="0">
                <a:solidFill>
                  <a:srgbClr val="2B333B"/>
                </a:solidFill>
                <a:latin typeface="Montserrat" panose="00000500000000000000" pitchFamily="2" charset="0"/>
                <a:cs typeface="Verdana"/>
              </a:rPr>
              <a:t> da </a:t>
            </a:r>
            <a:r>
              <a:rPr lang="pt-BR" sz="1000" dirty="0" err="1">
                <a:solidFill>
                  <a:srgbClr val="2B333B"/>
                </a:solidFill>
                <a:latin typeface="Montserrat" panose="00000500000000000000" pitchFamily="2" charset="0"/>
                <a:cs typeface="Verdana"/>
              </a:rPr>
              <a:t>Asset</a:t>
            </a:r>
            <a:r>
              <a:rPr lang="pt-BR" sz="1000" dirty="0">
                <a:solidFill>
                  <a:srgbClr val="2B333B"/>
                </a:solidFill>
                <a:latin typeface="Montserrat" panose="00000500000000000000" pitchFamily="2" charset="0"/>
                <a:cs typeface="Verdana"/>
              </a:rPr>
              <a:t> 1 e possui passagens por instituições renomadas como Absolute Investimentos, Itaú BBA e Gávea Investimentos. Além disso, destaque também para Rafael Quintas, que atua como CIO para Crédito e Alternativos, contribuindo para a diversificação e robustez das estratégias.</a:t>
            </a:r>
            <a:endParaRPr lang="pt-BR" sz="1000" dirty="0">
              <a:latin typeface="Montserrat" panose="00000500000000000000" pitchFamily="2" charset="0"/>
              <a:cs typeface="Verdana"/>
            </a:endParaRPr>
          </a:p>
        </p:txBody>
      </p:sp>
      <p:sp>
        <p:nvSpPr>
          <p:cNvPr id="6" name="object 6"/>
          <p:cNvSpPr txBox="1"/>
          <p:nvPr/>
        </p:nvSpPr>
        <p:spPr>
          <a:xfrm>
            <a:off x="3875306" y="2298570"/>
            <a:ext cx="3070425" cy="2680477"/>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A área de controle de risco do Safra analisa criteriosamente cada operação, monitorando riscos de mercado ligados a fatores econômicos, usando medidas como </a:t>
            </a:r>
            <a:r>
              <a:rPr lang="pt-BR" sz="1600" i="1" dirty="0" err="1">
                <a:solidFill>
                  <a:srgbClr val="034C45"/>
                </a:solidFill>
                <a:latin typeface="Montserrat "/>
                <a:cs typeface="Verdana"/>
              </a:rPr>
              <a:t>Value</a:t>
            </a:r>
            <a:r>
              <a:rPr lang="pt-BR" sz="1600" i="1" dirty="0">
                <a:solidFill>
                  <a:srgbClr val="034C45"/>
                </a:solidFill>
                <a:latin typeface="Montserrat "/>
                <a:cs typeface="Verdana"/>
              </a:rPr>
              <a:t> </a:t>
            </a:r>
            <a:r>
              <a:rPr lang="pt-BR" sz="1600" i="1" dirty="0" err="1">
                <a:solidFill>
                  <a:srgbClr val="034C45"/>
                </a:solidFill>
                <a:latin typeface="Montserrat "/>
                <a:cs typeface="Verdana"/>
              </a:rPr>
              <a:t>at</a:t>
            </a:r>
            <a:r>
              <a:rPr lang="pt-BR" sz="1600" i="1" dirty="0">
                <a:solidFill>
                  <a:srgbClr val="034C45"/>
                </a:solidFill>
                <a:latin typeface="Montserrat "/>
                <a:cs typeface="Verdana"/>
              </a:rPr>
              <a:t> Risk </a:t>
            </a:r>
            <a:r>
              <a:rPr lang="pt-BR" sz="1600" dirty="0">
                <a:solidFill>
                  <a:srgbClr val="034C45"/>
                </a:solidFill>
                <a:latin typeface="Montserrat "/>
                <a:cs typeface="Verdana"/>
              </a:rPr>
              <a:t>(</a:t>
            </a:r>
            <a:r>
              <a:rPr lang="pt-BR" sz="1600" dirty="0" err="1">
                <a:solidFill>
                  <a:srgbClr val="034C45"/>
                </a:solidFill>
                <a:latin typeface="Montserrat "/>
                <a:cs typeface="Verdana"/>
              </a:rPr>
              <a:t>VaR</a:t>
            </a:r>
            <a:r>
              <a:rPr lang="pt-BR" sz="1600" dirty="0">
                <a:solidFill>
                  <a:srgbClr val="034C45"/>
                </a:solidFill>
                <a:latin typeface="Montserrat "/>
                <a:cs typeface="Verdana"/>
              </a:rPr>
              <a:t>), sob a forma de </a:t>
            </a:r>
            <a:r>
              <a:rPr lang="pt-BR" sz="1600" i="1" dirty="0">
                <a:solidFill>
                  <a:srgbClr val="034C45"/>
                </a:solidFill>
                <a:latin typeface="Montserrat "/>
                <a:cs typeface="Verdana"/>
              </a:rPr>
              <a:t>benchmark </a:t>
            </a:r>
            <a:r>
              <a:rPr lang="pt-BR" sz="1600" i="1" dirty="0" err="1">
                <a:solidFill>
                  <a:srgbClr val="034C45"/>
                </a:solidFill>
                <a:latin typeface="Montserrat "/>
                <a:cs typeface="Verdana"/>
              </a:rPr>
              <a:t>VaR</a:t>
            </a:r>
            <a:r>
              <a:rPr lang="pt-BR" sz="1600" i="1" dirty="0">
                <a:solidFill>
                  <a:srgbClr val="034C45"/>
                </a:solidFill>
                <a:latin typeface="Montserrat "/>
                <a:cs typeface="Verdana"/>
              </a:rPr>
              <a:t> </a:t>
            </a:r>
            <a:r>
              <a:rPr lang="pt-BR" sz="1600" dirty="0">
                <a:solidFill>
                  <a:srgbClr val="034C45"/>
                </a:solidFill>
                <a:latin typeface="Montserrat "/>
                <a:cs typeface="Verdana"/>
              </a:rPr>
              <a:t>ou </a:t>
            </a:r>
            <a:r>
              <a:rPr lang="pt-BR" sz="1600" i="1" dirty="0">
                <a:solidFill>
                  <a:srgbClr val="034C45"/>
                </a:solidFill>
                <a:latin typeface="Montserrat "/>
                <a:cs typeface="Verdana"/>
              </a:rPr>
              <a:t>Tracking </a:t>
            </a:r>
            <a:r>
              <a:rPr lang="pt-BR" sz="1600" i="1" dirty="0" err="1">
                <a:solidFill>
                  <a:srgbClr val="034C45"/>
                </a:solidFill>
                <a:latin typeface="Montserrat "/>
                <a:cs typeface="Verdana"/>
              </a:rPr>
              <a:t>Error</a:t>
            </a:r>
            <a:r>
              <a:rPr lang="pt-BR" sz="1600" dirty="0">
                <a:solidFill>
                  <a:srgbClr val="034C45"/>
                </a:solidFill>
                <a:latin typeface="Montserrat "/>
                <a:cs typeface="Verdana"/>
              </a:rPr>
              <a:t>, além da realização de testes de </a:t>
            </a:r>
            <a:r>
              <a:rPr lang="pt-BR" sz="1600" i="1" dirty="0">
                <a:solidFill>
                  <a:srgbClr val="034C45"/>
                </a:solidFill>
                <a:latin typeface="Montserrat "/>
                <a:cs typeface="Verdana"/>
              </a:rPr>
              <a:t>stress</a:t>
            </a:r>
            <a:r>
              <a:rPr lang="pt-BR" sz="1600" dirty="0">
                <a:solidFill>
                  <a:srgbClr val="034C45"/>
                </a:solidFill>
                <a:latin typeface="Montserrat "/>
                <a:cs typeface="Verdana"/>
              </a:rPr>
              <a:t>. </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2" name="object 6">
              <a:extLst>
                <a:ext uri="{FF2B5EF4-FFF2-40B4-BE49-F238E27FC236}">
                  <a16:creationId xmlns:a16="http://schemas.microsoft.com/office/drawing/2014/main" id="{4F223BF4-9CC4-F734-689A-DE469F3A2ECE}"/>
                </a:ext>
              </a:extLst>
            </p:cNvPr>
            <p:cNvSpPr txBox="1"/>
            <p:nvPr/>
          </p:nvSpPr>
          <p:spPr>
            <a:xfrm>
              <a:off x="770298" y="170373"/>
              <a:ext cx="3817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Alfa Cash</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Alfa Cash FI Renda Fixa Referenciado DI</a:t>
              </a:r>
              <a:endParaRPr lang="pt-BR" sz="1050" dirty="0">
                <a:latin typeface="Montserrat SemiBold" panose="00000700000000000000" pitchFamily="2" charset="0"/>
                <a:cs typeface="Arial Black"/>
              </a:endParaRPr>
            </a:p>
          </p:txBody>
        </p:sp>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1926700"/>
            <a:ext cx="170955" cy="2788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B05AFA64-62CF-1A44-700F-A1621C6C83F4}"/>
                </a:ext>
              </a:extLst>
            </p:cNvPr>
            <p:cNvSpPr txBox="1"/>
            <p:nvPr/>
          </p:nvSpPr>
          <p:spPr>
            <a:xfrm>
              <a:off x="770298" y="170373"/>
              <a:ext cx="368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Alfa Cash</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Alfa Cash FI Renda Fixa Referenciado DI</a:t>
              </a:r>
              <a:endParaRPr lang="pt-BR" sz="1050" dirty="0">
                <a:latin typeface="Montserrat SemiBold" panose="00000700000000000000" pitchFamily="2" charset="0"/>
                <a:cs typeface="Arial Black"/>
              </a:endParaRPr>
            </a:p>
          </p:txBody>
        </p:sp>
      </p:grpSp>
      <p:sp>
        <p:nvSpPr>
          <p:cNvPr id="2" name="object 2"/>
          <p:cNvSpPr txBox="1"/>
          <p:nvPr/>
        </p:nvSpPr>
        <p:spPr>
          <a:xfrm>
            <a:off x="779299" y="2240709"/>
            <a:ext cx="2869565" cy="4886466"/>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Alfa Cash Fundo de Investimento Renda Fixa Referenciado DI é um fundo de investimento em ativos de renda fixa, do tipo “fundo caixa”, isto é, um fundo de liquidez diária que visa oferecer aos seus cotistas rendimentos acima do CDI com baixo risco. Portanto, tendo em vista que estamos falando de um fundo classificado como “Fundo de Renda Fixa Referenciado DI”, sua estratégia de investimento é baseada na preservação de capital e na geração de retornos consistentes.  </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cs typeface="Verdana"/>
              </a:rPr>
              <a:t>De forma mais aprofundada, de acordo com o regulamento do fundo, o Alfa Cash deve ter sua carteira composta por, no mínimo, 95% em ativos financeiros e/ou modalidades operacionais que acompanhem a variação do CDI. Em outras palavras, isso significa que a rentabilidade do fundo oscilará de acordo com as taxas de juros praticadas pelo mercado, sendo influenciada também pelos custos, despesas, impostos e pela taxa de administração, que é de apenas 0,15%, similar à de fundos de gestão passiva, tornando-o uma opção atrativa em termos de custo-benefício.</a:t>
            </a:r>
            <a:endParaRPr sz="1000" dirty="0">
              <a:latin typeface="Montserrat" panose="00000500000000000000" pitchFamily="2" charset="0"/>
              <a:cs typeface="Verdana"/>
            </a:endParaRPr>
          </a:p>
        </p:txBody>
      </p:sp>
      <p:sp>
        <p:nvSpPr>
          <p:cNvPr id="5" name="object 5"/>
          <p:cNvSpPr txBox="1">
            <a:spLocks noGrp="1"/>
          </p:cNvSpPr>
          <p:nvPr>
            <p:ph type="title"/>
          </p:nvPr>
        </p:nvSpPr>
        <p:spPr>
          <a:xfrm>
            <a:off x="770299" y="1251700"/>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240709"/>
            <a:ext cx="3007944" cy="8190447"/>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Quanto à composição do portfólio, há a seguinte determinação no regulamento:</a:t>
            </a:r>
          </a:p>
          <a:p>
            <a:pPr marL="285750" marR="5080" indent="-285750">
              <a:lnSpc>
                <a:spcPct val="116700"/>
              </a:lnSpc>
              <a:spcBef>
                <a:spcPts val="100"/>
              </a:spcBef>
              <a:spcAft>
                <a:spcPts val="600"/>
              </a:spcAft>
              <a:buAutoNum type="romanUcParenBoth"/>
            </a:pPr>
            <a:r>
              <a:rPr lang="pt-BR" b="1" dirty="0">
                <a:solidFill>
                  <a:srgbClr val="9E9959"/>
                </a:solidFill>
                <a:latin typeface="Montserrat" panose="00000500000000000000" pitchFamily="2" charset="0"/>
              </a:rPr>
              <a:t>Até 80% do Patrimônio Líquido: </a:t>
            </a:r>
            <a:r>
              <a:rPr lang="pt-BR" dirty="0">
                <a:latin typeface="Montserrat" panose="00000500000000000000" pitchFamily="2" charset="0"/>
              </a:rPr>
              <a:t>o Fundo deve ter, no mínimo, 80% de seu patrimônio líquido em ativos financeiros e/ou modalidades operacionais de renda fixa considerados de baixo risco de crédito pelo gestor, relacionados diretamente, ou sintetizados via derivativos, à variação das taxas de juros (pós ou pré), de índices de preços, ou ambos.</a:t>
            </a:r>
          </a:p>
          <a:p>
            <a:pPr marL="285750" marR="5080" indent="-285750">
              <a:lnSpc>
                <a:spcPct val="116700"/>
              </a:lnSpc>
              <a:spcBef>
                <a:spcPts val="100"/>
              </a:spcBef>
              <a:spcAft>
                <a:spcPts val="600"/>
              </a:spcAft>
              <a:buAutoNum type="romanUcParenBoth"/>
            </a:pPr>
            <a:r>
              <a:rPr lang="pt-BR" b="1" dirty="0">
                <a:solidFill>
                  <a:srgbClr val="9E9959"/>
                </a:solidFill>
                <a:latin typeface="Montserrat" panose="00000500000000000000" pitchFamily="2" charset="0"/>
              </a:rPr>
              <a:t>Até 20% do Patrimônio Líquido: </a:t>
            </a:r>
            <a:r>
              <a:rPr lang="pt-BR" dirty="0">
                <a:latin typeface="Montserrat" panose="00000500000000000000" pitchFamily="2" charset="0"/>
              </a:rPr>
              <a:t>Até 20% pode ser investido em outros ativos financeiros e/ou modalidades operacionais, como Títulos Públicos Federais, títulos e valores mobiliários de renda fixa de emissão ou coobrigação de instituição financeira, notas promissórias, debêntures, cotas de fundos como FIDCs, FIDC-NP, FICFIDC-NP, CCBs, LCAs, </a:t>
            </a:r>
            <a:r>
              <a:rPr lang="pt-BR" dirty="0" err="1">
                <a:latin typeface="Montserrat" panose="00000500000000000000" pitchFamily="2" charset="0"/>
              </a:rPr>
              <a:t>CDCAs</a:t>
            </a:r>
            <a:r>
              <a:rPr lang="pt-BR" dirty="0">
                <a:latin typeface="Montserrat" panose="00000500000000000000" pitchFamily="2" charset="0"/>
              </a:rPr>
              <a:t>, entre outros. </a:t>
            </a:r>
          </a:p>
          <a:p>
            <a:pPr marL="0" marR="5080" indent="0">
              <a:lnSpc>
                <a:spcPct val="116700"/>
              </a:lnSpc>
              <a:spcBef>
                <a:spcPts val="100"/>
              </a:spcBef>
              <a:spcAft>
                <a:spcPts val="600"/>
              </a:spcAft>
              <a:buNone/>
            </a:pPr>
            <a:r>
              <a:rPr lang="pt-BR" dirty="0">
                <a:latin typeface="Montserrat" panose="00000500000000000000" pitchFamily="2" charset="0"/>
              </a:rPr>
              <a:t>Além disso, o Fundo pode investir até 50% do patrimônio líquido em ativos de crédito privado de baixo risco (“</a:t>
            </a:r>
            <a:r>
              <a:rPr lang="pt-BR" i="1" dirty="0" err="1">
                <a:latin typeface="Montserrat" panose="00000500000000000000" pitchFamily="2" charset="0"/>
              </a:rPr>
              <a:t>investment</a:t>
            </a:r>
            <a:r>
              <a:rPr lang="pt-BR" i="1" dirty="0">
                <a:latin typeface="Montserrat" panose="00000500000000000000" pitchFamily="2" charset="0"/>
              </a:rPr>
              <a:t> grade</a:t>
            </a:r>
            <a:r>
              <a:rPr lang="pt-BR" dirty="0">
                <a:latin typeface="Montserrat" panose="00000500000000000000" pitchFamily="2" charset="0"/>
              </a:rPr>
              <a:t>”) e/ou títulos públicos que não sejam da União. Essa diversificação proporciona ao investidor a possibilidade de ganhos um pouco superiores, sem comprometer o perfil conservador.</a:t>
            </a:r>
          </a:p>
          <a:p>
            <a:pPr marL="0" marR="5080" indent="0">
              <a:lnSpc>
                <a:spcPct val="116700"/>
              </a:lnSpc>
              <a:spcBef>
                <a:spcPts val="100"/>
              </a:spcBef>
              <a:spcAft>
                <a:spcPts val="600"/>
              </a:spcAft>
              <a:buNone/>
            </a:pPr>
            <a:r>
              <a:rPr lang="pt-BR" dirty="0">
                <a:latin typeface="Montserrat" panose="00000500000000000000" pitchFamily="2" charset="0"/>
              </a:rPr>
              <a:t>Assim, hoje, o Fundo possui 42% do seu patrimônio aplicado em Títulos Públicos Federais, 37,6% em Crédito Privado e 20,3% em compromissadas, sendo a diversificação da carteira um dos instrumentos-chave empregados pela gestão. A escolha desses ativos é rigorosa, com foco em emissões de instituições sólidas, o que minimiza o risco de crédito e a volatilidade, aumentando a performance, como os gráficos a seguir demonstrarão. O fundo também tem a opção de utilizar derivativos como instrumento de hedge para proteção, e não é permitida alavancagem.</a:t>
            </a:r>
          </a:p>
        </p:txBody>
      </p:sp>
      <p:sp>
        <p:nvSpPr>
          <p:cNvPr id="6" name="object 6"/>
          <p:cNvSpPr txBox="1"/>
          <p:nvPr/>
        </p:nvSpPr>
        <p:spPr>
          <a:xfrm>
            <a:off x="779299" y="7679207"/>
            <a:ext cx="2773951" cy="2412071"/>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Com sua estratégia focada em segurança e liquidez, o Alfa Cash é uma excelente opção de fundo para quem deseja investir tranquilidade e obter retornos consistentes ao longo do tempo.</a:t>
            </a:r>
            <a:endParaRPr lang="pt-B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803978" y="7273449"/>
            <a:ext cx="170955" cy="2788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mês a mês.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nos últimos 3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dirty="0"/>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4" name="object 6">
              <a:extLst>
                <a:ext uri="{FF2B5EF4-FFF2-40B4-BE49-F238E27FC236}">
                  <a16:creationId xmlns:a16="http://schemas.microsoft.com/office/drawing/2014/main" id="{B322ADD0-CB32-8796-FD83-E4BF6A389696}"/>
                </a:ext>
              </a:extLst>
            </p:cNvPr>
            <p:cNvSpPr txBox="1"/>
            <p:nvPr/>
          </p:nvSpPr>
          <p:spPr>
            <a:xfrm>
              <a:off x="770298" y="170373"/>
              <a:ext cx="386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Alfa Cash</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Alfa Cash FI Renda Fixa Referenciado DI</a:t>
              </a:r>
              <a:endParaRPr lang="pt-BR" sz="1050" dirty="0">
                <a:latin typeface="Montserrat SemiBold" panose="00000700000000000000" pitchFamily="2" charset="0"/>
                <a:cs typeface="Arial Black"/>
              </a:endParaRPr>
            </a:p>
          </p:txBody>
        </p:sp>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no ano (2025).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9B41C80A-B001-7BA9-776C-A00D77B50612}"/>
              </a:ext>
            </a:extLst>
          </p:cNvPr>
          <p:cNvGraphicFramePr/>
          <p:nvPr>
            <p:extLst>
              <p:ext uri="{D42A27DB-BD31-4B8C-83A1-F6EECF244321}">
                <p14:modId xmlns:p14="http://schemas.microsoft.com/office/powerpoint/2010/main" val="1395763039"/>
              </p:ext>
            </p:extLst>
          </p:nvPr>
        </p:nvGraphicFramePr>
        <p:xfrm>
          <a:off x="787883" y="1285770"/>
          <a:ext cx="5976619" cy="18038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Gráfico 21">
            <a:extLst>
              <a:ext uri="{FF2B5EF4-FFF2-40B4-BE49-F238E27FC236}">
                <a16:creationId xmlns:a16="http://schemas.microsoft.com/office/drawing/2014/main" id="{E01EDA4B-B9FB-D5C2-3439-AE4CE1BE090C}"/>
              </a:ext>
            </a:extLst>
          </p:cNvPr>
          <p:cNvGraphicFramePr/>
          <p:nvPr>
            <p:extLst>
              <p:ext uri="{D42A27DB-BD31-4B8C-83A1-F6EECF244321}">
                <p14:modId xmlns:p14="http://schemas.microsoft.com/office/powerpoint/2010/main" val="3283031688"/>
              </p:ext>
            </p:extLst>
          </p:nvPr>
        </p:nvGraphicFramePr>
        <p:xfrm>
          <a:off x="789938" y="8008819"/>
          <a:ext cx="5976619" cy="180382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Gráfico 22">
            <a:extLst>
              <a:ext uri="{FF2B5EF4-FFF2-40B4-BE49-F238E27FC236}">
                <a16:creationId xmlns:a16="http://schemas.microsoft.com/office/drawing/2014/main" id="{659D0EE0-FA7A-554A-C5E0-4D29F3A1387B}"/>
              </a:ext>
            </a:extLst>
          </p:cNvPr>
          <p:cNvGraphicFramePr/>
          <p:nvPr>
            <p:extLst>
              <p:ext uri="{D42A27DB-BD31-4B8C-83A1-F6EECF244321}">
                <p14:modId xmlns:p14="http://schemas.microsoft.com/office/powerpoint/2010/main" val="4041646986"/>
              </p:ext>
            </p:extLst>
          </p:nvPr>
        </p:nvGraphicFramePr>
        <p:xfrm>
          <a:off x="787883" y="5775844"/>
          <a:ext cx="5976619" cy="181645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Gráfico 9">
            <a:extLst>
              <a:ext uri="{FF2B5EF4-FFF2-40B4-BE49-F238E27FC236}">
                <a16:creationId xmlns:a16="http://schemas.microsoft.com/office/drawing/2014/main" id="{660200AE-DE80-527C-4208-B4C51D3BE5B7}"/>
              </a:ext>
            </a:extLst>
          </p:cNvPr>
          <p:cNvGraphicFramePr/>
          <p:nvPr>
            <p:extLst>
              <p:ext uri="{D42A27DB-BD31-4B8C-83A1-F6EECF244321}">
                <p14:modId xmlns:p14="http://schemas.microsoft.com/office/powerpoint/2010/main" val="2314222070"/>
              </p:ext>
            </p:extLst>
          </p:nvPr>
        </p:nvGraphicFramePr>
        <p:xfrm>
          <a:off x="787883" y="3547580"/>
          <a:ext cx="5976619" cy="180382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281170" cy="151323"/>
          </a:xfrm>
          <a:prstGeom prst="rect">
            <a:avLst/>
          </a:prstGeom>
        </p:spPr>
        <p:txBody>
          <a:bodyPr vert="horz" wrap="square" lIns="0" tIns="12700" rIns="0" bIns="0" rtlCol="0">
            <a:spAutoFit/>
          </a:bodyPr>
          <a:lstStyle/>
          <a:p>
            <a:pPr marL="12700">
              <a:lnSpc>
                <a:spcPct val="100000"/>
              </a:lnSpc>
              <a:spcBef>
                <a:spcPts val="100"/>
              </a:spcBef>
            </a:pPr>
            <a:r>
              <a:rPr sz="900" i="1" dirty="0">
                <a:solidFill>
                  <a:srgbClr val="2B333B"/>
                </a:solidFill>
                <a:latin typeface="Verdana"/>
                <a:cs typeface="Verdana"/>
              </a:rPr>
              <a:t>Drawdown</a:t>
            </a:r>
            <a:r>
              <a:rPr sz="900" i="1" spc="-15" dirty="0">
                <a:solidFill>
                  <a:srgbClr val="2B333B"/>
                </a:solidFill>
                <a:latin typeface="Verdana"/>
                <a:cs typeface="Verdana"/>
              </a:rPr>
              <a:t> </a:t>
            </a:r>
            <a:r>
              <a:rPr sz="900" i="1" dirty="0">
                <a:solidFill>
                  <a:srgbClr val="2B333B"/>
                </a:solidFill>
                <a:latin typeface="Verdana"/>
                <a:cs typeface="Verdana"/>
              </a:rPr>
              <a:t>do</a:t>
            </a:r>
            <a:r>
              <a:rPr sz="900" i="1" spc="-15" dirty="0">
                <a:solidFill>
                  <a:srgbClr val="2B333B"/>
                </a:solidFill>
                <a:latin typeface="Verdana"/>
                <a:cs typeface="Verdana"/>
              </a:rPr>
              <a:t> </a:t>
            </a:r>
            <a:r>
              <a:rPr sz="900" i="1" spc="-25" dirty="0">
                <a:solidFill>
                  <a:srgbClr val="2B333B"/>
                </a:solidFill>
                <a:latin typeface="Verdana"/>
                <a:cs typeface="Verdana"/>
              </a:rPr>
              <a:t>fundo.</a:t>
            </a:r>
            <a:r>
              <a:rPr sz="900" i="1" spc="-15" dirty="0">
                <a:solidFill>
                  <a:srgbClr val="2B333B"/>
                </a:solidFill>
                <a:latin typeface="Verdana"/>
                <a:cs typeface="Verdana"/>
              </a:rPr>
              <a:t> </a:t>
            </a:r>
            <a:r>
              <a:rPr sz="900" i="1" spc="-40" dirty="0">
                <a:solidFill>
                  <a:srgbClr val="2B333B"/>
                </a:solidFill>
                <a:latin typeface="Verdana"/>
                <a:cs typeface="Verdana"/>
              </a:rPr>
              <a:t>Fonte:</a:t>
            </a:r>
            <a:r>
              <a:rPr sz="900" i="1" spc="-15" dirty="0">
                <a:solidFill>
                  <a:srgbClr val="2B333B"/>
                </a:solidFill>
                <a:latin typeface="Verdana"/>
                <a:cs typeface="Verdana"/>
              </a:rPr>
              <a:t> </a:t>
            </a:r>
            <a:r>
              <a:rPr lang="pt-BR" sz="900" i="1" dirty="0">
                <a:solidFill>
                  <a:srgbClr val="2B333B"/>
                </a:solidFill>
                <a:latin typeface="Verdana"/>
                <a:cs typeface="Verdana"/>
              </a:rPr>
              <a:t>Quantum</a:t>
            </a:r>
            <a:r>
              <a:rPr sz="900" i="1" spc="-30" dirty="0">
                <a:solidFill>
                  <a:srgbClr val="2B333B"/>
                </a:solidFill>
                <a:latin typeface="Verdana"/>
                <a:cs typeface="Verdana"/>
              </a:rPr>
              <a:t>.</a:t>
            </a:r>
            <a:r>
              <a:rPr sz="900" i="1" spc="-15" dirty="0">
                <a:solidFill>
                  <a:srgbClr val="2B333B"/>
                </a:solidFill>
                <a:latin typeface="Verdana"/>
                <a:cs typeface="Verdana"/>
              </a:rPr>
              <a:t> </a:t>
            </a:r>
            <a:r>
              <a:rPr lang="pt-BR" sz="900" i="1" dirty="0">
                <a:solidFill>
                  <a:srgbClr val="2B333B"/>
                </a:solidFill>
                <a:latin typeface="Verdana"/>
                <a:cs typeface="Verdana"/>
              </a:rPr>
              <a:t>Elaborado</a:t>
            </a:r>
            <a:r>
              <a:rPr sz="900" i="1" spc="-15" dirty="0">
                <a:solidFill>
                  <a:srgbClr val="2B333B"/>
                </a:solidFill>
                <a:latin typeface="Verdana"/>
                <a:cs typeface="Verdana"/>
              </a:rPr>
              <a:t> </a:t>
            </a:r>
            <a:r>
              <a:rPr sz="900" i="1" dirty="0">
                <a:solidFill>
                  <a:srgbClr val="2B333B"/>
                </a:solidFill>
                <a:latin typeface="Verdana"/>
                <a:cs typeface="Verdana"/>
              </a:rPr>
              <a:t>por</a:t>
            </a:r>
            <a:r>
              <a:rPr sz="900" i="1" spc="-15" dirty="0">
                <a:solidFill>
                  <a:srgbClr val="2B333B"/>
                </a:solidFill>
                <a:latin typeface="Verdana"/>
                <a:cs typeface="Verdana"/>
              </a:rPr>
              <a:t> </a:t>
            </a:r>
            <a:r>
              <a:rPr sz="900" i="1" dirty="0">
                <a:solidFill>
                  <a:srgbClr val="2B333B"/>
                </a:solidFill>
                <a:latin typeface="Verdana"/>
                <a:cs typeface="Verdana"/>
              </a:rPr>
              <a:t>Hub</a:t>
            </a:r>
            <a:r>
              <a:rPr sz="900" i="1" spc="-15" dirty="0">
                <a:solidFill>
                  <a:srgbClr val="2B333B"/>
                </a:solidFill>
                <a:latin typeface="Verdana"/>
                <a:cs typeface="Verdana"/>
              </a:rPr>
              <a:t> </a:t>
            </a:r>
            <a:r>
              <a:rPr sz="900" i="1" dirty="0">
                <a:solidFill>
                  <a:srgbClr val="2B333B"/>
                </a:solidFill>
                <a:latin typeface="Verdana"/>
                <a:cs typeface="Verdana"/>
              </a:rPr>
              <a:t>do</a:t>
            </a:r>
            <a:r>
              <a:rPr sz="900" i="1" spc="-15" dirty="0">
                <a:solidFill>
                  <a:srgbClr val="2B333B"/>
                </a:solidFill>
                <a:latin typeface="Verdana"/>
                <a:cs typeface="Verdana"/>
              </a:rPr>
              <a:t> </a:t>
            </a:r>
            <a:r>
              <a:rPr sz="900" i="1" spc="-10" dirty="0">
                <a:solidFill>
                  <a:srgbClr val="2B333B"/>
                </a:solidFill>
                <a:latin typeface="Verdana"/>
                <a:cs typeface="Verdana"/>
              </a:rPr>
              <a:t>Investidor.</a:t>
            </a:r>
            <a:endParaRPr sz="900" dirty="0">
              <a:latin typeface="Verdana"/>
              <a:cs typeface="Verdana"/>
            </a:endParaRP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4553380" cy="274434"/>
          </a:xfrm>
          <a:prstGeom prst="rect">
            <a:avLst/>
          </a:prstGeom>
        </p:spPr>
        <p:txBody>
          <a:bodyPr vert="horz" wrap="square" lIns="0" tIns="12700" rIns="0" bIns="0" rtlCol="0">
            <a:spAutoFit/>
          </a:bodyPr>
          <a:lstStyle/>
          <a:p>
            <a:pPr marL="12700">
              <a:lnSpc>
                <a:spcPct val="100000"/>
              </a:lnSpc>
              <a:spcBef>
                <a:spcPts val="100"/>
              </a:spcBef>
            </a:pPr>
            <a:r>
              <a:rPr lang="pt-BR" sz="1700" spc="-25" dirty="0">
                <a:solidFill>
                  <a:srgbClr val="9E9959"/>
                </a:solidFill>
                <a:latin typeface="Montserrat" panose="00000500000000000000" pitchFamily="2" charset="0"/>
                <a:cs typeface="Verdana"/>
              </a:rPr>
              <a:t>Alfa Cash FI Renda Fixa Referenciado DI</a:t>
            </a:r>
          </a:p>
        </p:txBody>
      </p:sp>
      <p:sp>
        <p:nvSpPr>
          <p:cNvPr id="13" name="object 13"/>
          <p:cNvSpPr txBox="1"/>
          <p:nvPr/>
        </p:nvSpPr>
        <p:spPr>
          <a:xfrm>
            <a:off x="853249" y="5751700"/>
            <a:ext cx="4330065" cy="489878"/>
          </a:xfrm>
          <a:prstGeom prst="rect">
            <a:avLst/>
          </a:prstGeom>
        </p:spPr>
        <p:txBody>
          <a:bodyPr vert="horz" wrap="square" lIns="0" tIns="226060" rIns="0" bIns="0" rtlCol="0">
            <a:spAutoFit/>
          </a:bodyPr>
          <a:lstStyle/>
          <a:p>
            <a:pPr marL="12700">
              <a:lnSpc>
                <a:spcPct val="100000"/>
              </a:lnSpc>
              <a:spcBef>
                <a:spcPts val="100"/>
              </a:spcBef>
            </a:pPr>
            <a:r>
              <a:rPr lang="pt-BR" sz="1700" spc="-25" dirty="0">
                <a:solidFill>
                  <a:srgbClr val="9E9959"/>
                </a:solidFill>
                <a:latin typeface="Montserrat" panose="00000500000000000000" pitchFamily="2" charset="0"/>
                <a:cs typeface="Verdana"/>
              </a:rPr>
              <a:t>Alfa Cash FI Renda Fixa Referenciado DI</a:t>
            </a: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3"/>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8" name="object 6">
              <a:extLst>
                <a:ext uri="{FF2B5EF4-FFF2-40B4-BE49-F238E27FC236}">
                  <a16:creationId xmlns:a16="http://schemas.microsoft.com/office/drawing/2014/main" id="{7BFF0812-F0F7-753B-FD79-C487A77DA2DF}"/>
                </a:ext>
              </a:extLst>
            </p:cNvPr>
            <p:cNvSpPr txBox="1"/>
            <p:nvPr/>
          </p:nvSpPr>
          <p:spPr>
            <a:xfrm>
              <a:off x="770298" y="170373"/>
              <a:ext cx="377647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Alfa Cash</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Alfa Cash FI Renda Fixa Referenciado DI</a:t>
              </a:r>
              <a:endParaRPr lang="pt-BR" sz="1050" dirty="0">
                <a:latin typeface="Montserrat SemiBold" panose="00000700000000000000" pitchFamily="2" charset="0"/>
                <a:cs typeface="Arial Black"/>
              </a:endParaRPr>
            </a:p>
          </p:txBody>
        </p:sp>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2" name="Espaço Reservado para Conteúdo 5">
            <a:extLst>
              <a:ext uri="{FF2B5EF4-FFF2-40B4-BE49-F238E27FC236}">
                <a16:creationId xmlns:a16="http://schemas.microsoft.com/office/drawing/2014/main" id="{42250C3B-5FA5-D243-F797-96D5F0F2FC14}"/>
              </a:ext>
            </a:extLst>
          </p:cNvPr>
          <p:cNvGraphicFramePr>
            <a:graphicFrameLocks noGrp="1"/>
          </p:cNvGraphicFramePr>
          <p:nvPr>
            <p:ph idx="1"/>
            <p:extLst>
              <p:ext uri="{D42A27DB-BD31-4B8C-83A1-F6EECF244321}">
                <p14:modId xmlns:p14="http://schemas.microsoft.com/office/powerpoint/2010/main" val="231613851"/>
              </p:ext>
            </p:extLst>
          </p:nvPr>
        </p:nvGraphicFramePr>
        <p:xfrm>
          <a:off x="769163" y="6696816"/>
          <a:ext cx="5976620" cy="226354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Gráfico 2">
            <a:extLst>
              <a:ext uri="{FF2B5EF4-FFF2-40B4-BE49-F238E27FC236}">
                <a16:creationId xmlns:a16="http://schemas.microsoft.com/office/drawing/2014/main" id="{B67B09A1-1653-7246-8B2E-47A3C92E480E}"/>
              </a:ext>
            </a:extLst>
          </p:cNvPr>
          <p:cNvGraphicFramePr/>
          <p:nvPr>
            <p:extLst>
              <p:ext uri="{D42A27DB-BD31-4B8C-83A1-F6EECF244321}">
                <p14:modId xmlns:p14="http://schemas.microsoft.com/office/powerpoint/2010/main" val="3958736622"/>
              </p:ext>
            </p:extLst>
          </p:nvPr>
        </p:nvGraphicFramePr>
        <p:xfrm>
          <a:off x="769162" y="2438176"/>
          <a:ext cx="5976620" cy="227711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5876481"/>
          </a:xfrm>
          <a:prstGeom prst="rect">
            <a:avLst/>
          </a:prstGeom>
        </p:spPr>
        <p:txBody>
          <a:bodyPr vert="horz" wrap="square" lIns="0" tIns="12700" rIns="0" bIns="0" rtlCol="0">
            <a:spAutoFit/>
          </a:bodyPr>
          <a:lstStyle/>
          <a:p>
            <a:pPr marL="12700" marR="255270">
              <a:lnSpc>
                <a:spcPct val="116700"/>
              </a:lnSpc>
              <a:spcBef>
                <a:spcPts val="850"/>
              </a:spcBef>
            </a:pPr>
            <a:r>
              <a:rPr lang="pt-BR" sz="1000" spc="50" dirty="0">
                <a:solidFill>
                  <a:srgbClr val="F7FAF5"/>
                </a:solidFill>
                <a:latin typeface="Montserrat" panose="00000500000000000000" pitchFamily="2" charset="0"/>
                <a:cs typeface="Verdana"/>
              </a:rPr>
              <a:t>Em conclusão, o Alfa Cash Fundo de Investimento Renda Fixa Referenciado DI é uma escolha robusta para investidores conservadores que priorizam segurança, liquidez e retornos consistentes. O Fundo investe pelo menos 50% de seu patrimônio líquido em títulos públicos, como LFTs, garantindo alta previsibilidade e segurança. Além disso, ele permite até 50% de exposição a títulos privados de baixo risco, como CDBs e Letras Financeiras de emissores sólidos, o que melhora seu potencial de rentabilidade sem comprometer o perfil conservador.</a:t>
            </a:r>
          </a:p>
          <a:p>
            <a:pPr marL="12700" marR="255270">
              <a:lnSpc>
                <a:spcPct val="116700"/>
              </a:lnSpc>
              <a:spcBef>
                <a:spcPts val="850"/>
              </a:spcBef>
            </a:pPr>
            <a:r>
              <a:rPr lang="pt-BR" sz="1000" dirty="0">
                <a:solidFill>
                  <a:schemeClr val="bg1"/>
                </a:solidFill>
                <a:latin typeface="Montserrat" panose="00000500000000000000" pitchFamily="2" charset="0"/>
                <a:cs typeface="Verdana"/>
              </a:rPr>
              <a:t>Com uma volatilidade de apenas 0,15% nos últimos 12 meses, o Alfa Cash se destaca pela estabilidade de retornos, especialmente para quem busca preservar capital. Esse nível de volatilidade está alinhado com a composição da carteira, que investe no mínimo 80% do PL em títulos da dívida pública federal e ativos financeiros de renda fixa considerados de baixo risco, garantindo alta previsibilidade nos retornos. </a:t>
            </a:r>
          </a:p>
        </p:txBody>
      </p:sp>
      <p:sp>
        <p:nvSpPr>
          <p:cNvPr id="7" name="object 7"/>
          <p:cNvSpPr txBox="1"/>
          <p:nvPr/>
        </p:nvSpPr>
        <p:spPr>
          <a:xfrm>
            <a:off x="3550820" y="2578699"/>
            <a:ext cx="2617470" cy="3818994"/>
          </a:xfrm>
          <a:prstGeom prst="rect">
            <a:avLst/>
          </a:prstGeom>
        </p:spPr>
        <p:txBody>
          <a:bodyPr vert="horz" wrap="square" lIns="0" tIns="12700" rIns="0" bIns="0" rtlCol="0">
            <a:spAutoFit/>
          </a:bodyPr>
          <a:lstStyle/>
          <a:p>
            <a:pPr marL="12700" marR="16510">
              <a:lnSpc>
                <a:spcPct val="116700"/>
              </a:lnSpc>
              <a:spcBef>
                <a:spcPts val="100"/>
              </a:spcBef>
            </a:pPr>
            <a:r>
              <a:rPr lang="pt-BR" sz="1000" dirty="0">
                <a:solidFill>
                  <a:schemeClr val="bg1"/>
                </a:solidFill>
                <a:latin typeface="Montserrat" panose="00000500000000000000" pitchFamily="2" charset="0"/>
                <a:cs typeface="Verdana"/>
              </a:rPr>
              <a:t>Em suma, a baixa volatilidade é característica de fundos de renda fixa atrelados ao CDI, especialmente aqueles que priorizam a preservação de capital. Ademais, o Alfa Cash também apresentou um </a:t>
            </a:r>
            <a:r>
              <a:rPr lang="pt-BR" sz="1000" i="1" dirty="0" err="1">
                <a:solidFill>
                  <a:schemeClr val="bg1"/>
                </a:solidFill>
                <a:latin typeface="Montserrat" panose="00000500000000000000" pitchFamily="2" charset="0"/>
                <a:cs typeface="Verdana"/>
              </a:rPr>
              <a:t>drawdown</a:t>
            </a:r>
            <a:r>
              <a:rPr lang="pt-BR" sz="1000" dirty="0">
                <a:solidFill>
                  <a:schemeClr val="bg1"/>
                </a:solidFill>
                <a:latin typeface="Montserrat" panose="00000500000000000000" pitchFamily="2" charset="0"/>
                <a:cs typeface="Verdana"/>
              </a:rPr>
              <a:t> máximo, durante a pandemia, de apenas -0,14%, com rápida recuperação, reforçando sua capacidade de proteção em momentos de incerteza. </a:t>
            </a:r>
          </a:p>
          <a:p>
            <a:pPr marL="12700" marR="16510">
              <a:lnSpc>
                <a:spcPct val="116700"/>
              </a:lnSpc>
              <a:spcBef>
                <a:spcPts val="100"/>
              </a:spcBef>
            </a:pPr>
            <a:endParaRPr lang="pt-BR" sz="1000" dirty="0">
              <a:solidFill>
                <a:schemeClr val="bg1"/>
              </a:solidFill>
              <a:latin typeface="Montserrat" panose="00000500000000000000" pitchFamily="2" charset="0"/>
              <a:cs typeface="Verdana"/>
            </a:endParaRPr>
          </a:p>
          <a:p>
            <a:pPr marL="12700" marR="16510">
              <a:lnSpc>
                <a:spcPct val="116700"/>
              </a:lnSpc>
              <a:spcBef>
                <a:spcPts val="100"/>
              </a:spcBef>
            </a:pPr>
            <a:r>
              <a:rPr lang="pt-BR" sz="1000" dirty="0">
                <a:solidFill>
                  <a:schemeClr val="bg1"/>
                </a:solidFill>
                <a:latin typeface="Montserrat" panose="00000500000000000000" pitchFamily="2" charset="0"/>
                <a:cs typeface="Verdana"/>
              </a:rPr>
              <a:t>A taxa de administração de 0,15% é competitiva e mantém a rentabilidade acima do CDI após custos e despesas.</a:t>
            </a:r>
            <a:r>
              <a:rPr lang="pt-BR" sz="1000" spc="-10" dirty="0">
                <a:solidFill>
                  <a:srgbClr val="F7FAF5"/>
                </a:solidFill>
                <a:latin typeface="Montserrat" panose="00000500000000000000" pitchFamily="2" charset="0"/>
                <a:cs typeface="Verdana"/>
              </a:rPr>
              <a:t> Assim, com liquidez diária e flexibilidade, o fundo é uma excelente alternativa para investidores que buscam uma reserva de emergência ou aplicações de curto e médio prazo, superando opções tradicionais, como a poupança, em termos de rentabilidade e segurança.</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8" y="9088148"/>
            <a:ext cx="4456111"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 </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5" name="object 6">
              <a:extLst>
                <a:ext uri="{FF2B5EF4-FFF2-40B4-BE49-F238E27FC236}">
                  <a16:creationId xmlns:a16="http://schemas.microsoft.com/office/drawing/2014/main" id="{51C562B2-C372-08B1-4D82-826FA82BFB24}"/>
                </a:ext>
              </a:extLst>
            </p:cNvPr>
            <p:cNvSpPr txBox="1"/>
            <p:nvPr/>
          </p:nvSpPr>
          <p:spPr>
            <a:xfrm>
              <a:off x="770298" y="170373"/>
              <a:ext cx="467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Alfa Cash</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Alfa Cash FI Renda Fixa Referenciado DI</a:t>
              </a:r>
              <a:endParaRPr lang="pt-BR" sz="1050" dirty="0">
                <a:latin typeface="Montserrat SemiBold" panose="00000700000000000000" pitchFamily="2" charset="0"/>
                <a:cs typeface="Arial Black"/>
              </a:endParaRPr>
            </a:p>
          </p:txBody>
        </p:sp>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454</TotalTime>
  <Words>2243</Words>
  <Application>Microsoft Office PowerPoint</Application>
  <PresentationFormat>Personalizar</PresentationFormat>
  <Paragraphs>93</Paragraphs>
  <Slides>8</Slides>
  <Notes>1</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8</vt:i4>
      </vt:variant>
    </vt:vector>
  </HeadingPairs>
  <TitlesOfParts>
    <vt:vector size="18"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hubdo</dc:creator>
  <cp:lastModifiedBy>Luiz Fernando Costa Calmon de Araujo Goes</cp:lastModifiedBy>
  <cp:revision>19</cp:revision>
  <dcterms:created xsi:type="dcterms:W3CDTF">2024-12-08T19:35:31Z</dcterms:created>
  <dcterms:modified xsi:type="dcterms:W3CDTF">2025-02-19T17:36:21Z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